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15" r:id="rId2"/>
    <p:sldId id="335" r:id="rId3"/>
    <p:sldId id="350"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29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4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69"/>
    <p:restoredTop sz="94545"/>
  </p:normalViewPr>
  <p:slideViewPr>
    <p:cSldViewPr snapToGrid="0" snapToObjects="1">
      <p:cViewPr varScale="1">
        <p:scale>
          <a:sx n="85" d="100"/>
          <a:sy n="85" d="100"/>
        </p:scale>
        <p:origin x="49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6115D-BCDE-5A44-A6F5-7301821DEEB6}" type="datetimeFigureOut">
              <a:rPr lang="en-US" smtClean="0"/>
              <a:t>4/26/17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73BBD-9E9A-3141-B35E-05B11E0500D6}" type="slidenum">
              <a:rPr lang="en-US" smtClean="0"/>
              <a:t>‹Nr.›</a:t>
            </a:fld>
            <a:endParaRPr lang="en-US"/>
          </a:p>
        </p:txBody>
      </p:sp>
    </p:spTree>
    <p:extLst>
      <p:ext uri="{BB962C8B-B14F-4D97-AF65-F5344CB8AC3E}">
        <p14:creationId xmlns:p14="http://schemas.microsoft.com/office/powerpoint/2010/main" val="177817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8</a:t>
            </a:fld>
            <a:endParaRPr lang="en-US"/>
          </a:p>
        </p:txBody>
      </p:sp>
    </p:spTree>
    <p:extLst>
      <p:ext uri="{BB962C8B-B14F-4D97-AF65-F5344CB8AC3E}">
        <p14:creationId xmlns:p14="http://schemas.microsoft.com/office/powerpoint/2010/main" val="92392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17</a:t>
            </a:fld>
            <a:endParaRPr lang="en-US"/>
          </a:p>
        </p:txBody>
      </p:sp>
    </p:spTree>
    <p:extLst>
      <p:ext uri="{BB962C8B-B14F-4D97-AF65-F5344CB8AC3E}">
        <p14:creationId xmlns:p14="http://schemas.microsoft.com/office/powerpoint/2010/main" val="165108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18</a:t>
            </a:fld>
            <a:endParaRPr lang="en-US"/>
          </a:p>
        </p:txBody>
      </p:sp>
    </p:spTree>
    <p:extLst>
      <p:ext uri="{BB962C8B-B14F-4D97-AF65-F5344CB8AC3E}">
        <p14:creationId xmlns:p14="http://schemas.microsoft.com/office/powerpoint/2010/main" val="178668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19</a:t>
            </a:fld>
            <a:endParaRPr lang="en-US"/>
          </a:p>
        </p:txBody>
      </p:sp>
    </p:spTree>
    <p:extLst>
      <p:ext uri="{BB962C8B-B14F-4D97-AF65-F5344CB8AC3E}">
        <p14:creationId xmlns:p14="http://schemas.microsoft.com/office/powerpoint/2010/main" val="20520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20</a:t>
            </a:fld>
            <a:endParaRPr lang="en-US"/>
          </a:p>
        </p:txBody>
      </p:sp>
    </p:spTree>
    <p:extLst>
      <p:ext uri="{BB962C8B-B14F-4D97-AF65-F5344CB8AC3E}">
        <p14:creationId xmlns:p14="http://schemas.microsoft.com/office/powerpoint/2010/main" val="65478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9</a:t>
            </a:fld>
            <a:endParaRPr lang="en-US"/>
          </a:p>
        </p:txBody>
      </p:sp>
    </p:spTree>
    <p:extLst>
      <p:ext uri="{BB962C8B-B14F-4D97-AF65-F5344CB8AC3E}">
        <p14:creationId xmlns:p14="http://schemas.microsoft.com/office/powerpoint/2010/main" val="113044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10</a:t>
            </a:fld>
            <a:endParaRPr lang="en-US"/>
          </a:p>
        </p:txBody>
      </p:sp>
    </p:spTree>
    <p:extLst>
      <p:ext uri="{BB962C8B-B14F-4D97-AF65-F5344CB8AC3E}">
        <p14:creationId xmlns:p14="http://schemas.microsoft.com/office/powerpoint/2010/main" val="75228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11</a:t>
            </a:fld>
            <a:endParaRPr lang="en-US"/>
          </a:p>
        </p:txBody>
      </p:sp>
    </p:spTree>
    <p:extLst>
      <p:ext uri="{BB962C8B-B14F-4D97-AF65-F5344CB8AC3E}">
        <p14:creationId xmlns:p14="http://schemas.microsoft.com/office/powerpoint/2010/main" val="176616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12</a:t>
            </a:fld>
            <a:endParaRPr lang="en-US"/>
          </a:p>
        </p:txBody>
      </p:sp>
    </p:spTree>
    <p:extLst>
      <p:ext uri="{BB962C8B-B14F-4D97-AF65-F5344CB8AC3E}">
        <p14:creationId xmlns:p14="http://schemas.microsoft.com/office/powerpoint/2010/main" val="124901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13</a:t>
            </a:fld>
            <a:endParaRPr lang="en-US"/>
          </a:p>
        </p:txBody>
      </p:sp>
    </p:spTree>
    <p:extLst>
      <p:ext uri="{BB962C8B-B14F-4D97-AF65-F5344CB8AC3E}">
        <p14:creationId xmlns:p14="http://schemas.microsoft.com/office/powerpoint/2010/main" val="113416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14</a:t>
            </a:fld>
            <a:endParaRPr lang="en-US"/>
          </a:p>
        </p:txBody>
      </p:sp>
    </p:spTree>
    <p:extLst>
      <p:ext uri="{BB962C8B-B14F-4D97-AF65-F5344CB8AC3E}">
        <p14:creationId xmlns:p14="http://schemas.microsoft.com/office/powerpoint/2010/main" val="147192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15</a:t>
            </a:fld>
            <a:endParaRPr lang="en-US"/>
          </a:p>
        </p:txBody>
      </p:sp>
    </p:spTree>
    <p:extLst>
      <p:ext uri="{BB962C8B-B14F-4D97-AF65-F5344CB8AC3E}">
        <p14:creationId xmlns:p14="http://schemas.microsoft.com/office/powerpoint/2010/main" val="11038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3BBD-9E9A-3141-B35E-05B11E0500D6}" type="slidenum">
              <a:rPr lang="en-US" smtClean="0"/>
              <a:t>16</a:t>
            </a:fld>
            <a:endParaRPr lang="en-US"/>
          </a:p>
        </p:txBody>
      </p:sp>
    </p:spTree>
    <p:extLst>
      <p:ext uri="{BB962C8B-B14F-4D97-AF65-F5344CB8AC3E}">
        <p14:creationId xmlns:p14="http://schemas.microsoft.com/office/powerpoint/2010/main" val="11320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p:txBody>
          <a:bodyPr/>
          <a:lstStyle/>
          <a:p>
            <a:fld id="{9C8ACD9A-464E-2E4C-B34F-A2C93930187C}"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40403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9C8ACD9A-464E-2E4C-B34F-A2C93930187C}"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72506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9C8ACD9A-464E-2E4C-B34F-A2C93930187C}"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38671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9C8ACD9A-464E-2E4C-B34F-A2C93930187C}"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33464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p>
            <a:fld id="{9C8ACD9A-464E-2E4C-B34F-A2C93930187C}"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210688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p:txBody>
          <a:bodyPr/>
          <a:lstStyle/>
          <a:p>
            <a:fld id="{9C8ACD9A-464E-2E4C-B34F-A2C93930187C}"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20368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6"/>
          <p:cNvSpPr>
            <a:spLocks noGrp="1"/>
          </p:cNvSpPr>
          <p:nvPr>
            <p:ph type="dt" sz="half" idx="10"/>
          </p:nvPr>
        </p:nvSpPr>
        <p:spPr/>
        <p:txBody>
          <a:bodyPr/>
          <a:lstStyle/>
          <a:p>
            <a:fld id="{9C8ACD9A-464E-2E4C-B34F-A2C93930187C}" type="datetimeFigureOut">
              <a:rPr lang="en-US" smtClean="0"/>
              <a:t>4/26/17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390889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p>
            <a:fld id="{9C8ACD9A-464E-2E4C-B34F-A2C93930187C}" type="datetimeFigureOut">
              <a:rPr lang="en-US" smtClean="0"/>
              <a:t>4/26/17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85921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ACD9A-464E-2E4C-B34F-A2C93930187C}" type="datetimeFigureOut">
              <a:rPr lang="en-US" smtClean="0"/>
              <a:t>4/26/17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380574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9C8ACD9A-464E-2E4C-B34F-A2C93930187C}"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180589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9C8ACD9A-464E-2E4C-B34F-A2C93930187C}"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BDA8-6CB2-4144-9FA7-6F1D4598E3C6}" type="slidenum">
              <a:rPr lang="en-US" smtClean="0"/>
              <a:t>‹Nr.›</a:t>
            </a:fld>
            <a:endParaRPr lang="en-US"/>
          </a:p>
        </p:txBody>
      </p:sp>
    </p:spTree>
    <p:extLst>
      <p:ext uri="{BB962C8B-B14F-4D97-AF65-F5344CB8AC3E}">
        <p14:creationId xmlns:p14="http://schemas.microsoft.com/office/powerpoint/2010/main" val="1356028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ACD9A-464E-2E4C-B34F-A2C93930187C}" type="datetimeFigureOut">
              <a:rPr lang="en-US" smtClean="0"/>
              <a:t>4/26/17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0BDA8-6CB2-4144-9FA7-6F1D4598E3C6}" type="slidenum">
              <a:rPr lang="en-US" smtClean="0"/>
              <a:t>‹Nr.›</a:t>
            </a:fld>
            <a:endParaRPr lang="en-US"/>
          </a:p>
        </p:txBody>
      </p:sp>
    </p:spTree>
    <p:extLst>
      <p:ext uri="{BB962C8B-B14F-4D97-AF65-F5344CB8AC3E}">
        <p14:creationId xmlns:p14="http://schemas.microsoft.com/office/powerpoint/2010/main" val="3765347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4292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3145" y="1580339"/>
            <a:ext cx="8730855"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s-ES_tradnl" sz="2400" spc="-50" dirty="0" smtClean="0"/>
              <a:t>I - </a:t>
            </a:r>
            <a:r>
              <a:rPr lang="es-ES_tradnl" sz="2400" spc="-50" dirty="0" err="1" smtClean="0"/>
              <a:t>Arrangements</a:t>
            </a:r>
            <a:r>
              <a:rPr lang="es-ES_tradnl" sz="2400" spc="-50" dirty="0" smtClean="0"/>
              <a:t> and </a:t>
            </a:r>
            <a:r>
              <a:rPr lang="es-ES_tradnl" sz="2400" spc="-50" dirty="0" err="1" smtClean="0"/>
              <a:t>organization</a:t>
            </a:r>
            <a:r>
              <a:rPr lang="es-ES_tradnl" sz="2400" spc="-50" dirty="0" smtClean="0"/>
              <a:t> prior to </a:t>
            </a:r>
            <a:r>
              <a:rPr lang="es-ES_tradnl" sz="2400" spc="-50" dirty="0" err="1" smtClean="0"/>
              <a:t>the</a:t>
            </a:r>
            <a:r>
              <a:rPr lang="es-ES_tradnl" sz="2400" spc="-50" dirty="0" smtClean="0"/>
              <a:t> </a:t>
            </a:r>
            <a:r>
              <a:rPr lang="es-ES_tradnl" sz="2400" spc="-50" dirty="0" err="1" smtClean="0"/>
              <a:t>arrival</a:t>
            </a:r>
            <a:r>
              <a:rPr lang="es-ES_tradnl" sz="2400" spc="-50" dirty="0" smtClean="0"/>
              <a:t> of </a:t>
            </a:r>
            <a:r>
              <a:rPr lang="es-ES_tradnl" sz="2400" spc="-50" dirty="0" err="1" smtClean="0"/>
              <a:t>student</a:t>
            </a:r>
            <a:r>
              <a:rPr lang="es-ES_tradnl" sz="2400" spc="-50" dirty="0" smtClean="0"/>
              <a:t> </a:t>
            </a:r>
            <a:r>
              <a:rPr lang="es-ES_tradnl" sz="2400" spc="-50" dirty="0" err="1" smtClean="0"/>
              <a:t>teams</a:t>
            </a:r>
            <a:endParaRPr lang="es-ES_tradnl" sz="2400" spc="-50" dirty="0" smtClean="0"/>
          </a:p>
        </p:txBody>
      </p:sp>
      <p:sp>
        <p:nvSpPr>
          <p:cNvPr id="7" name="Content Placeholder 2"/>
          <p:cNvSpPr txBox="1">
            <a:spLocks/>
          </p:cNvSpPr>
          <p:nvPr/>
        </p:nvSpPr>
        <p:spPr>
          <a:xfrm>
            <a:off x="165100" y="2675293"/>
            <a:ext cx="86868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Provision of books and inventory items in general</a:t>
            </a:r>
            <a:endParaRPr lang="en-GB" sz="2400" dirty="0"/>
          </a:p>
          <a:p>
            <a:pPr lvl="0"/>
            <a:r>
              <a:rPr lang="en-US" sz="2400" dirty="0"/>
              <a:t>Package of promotional and work related materials for each student (price list, folders, prospectus, sales talk / canvass, initial inventory, etc.</a:t>
            </a:r>
            <a:endParaRPr lang="en-GB" sz="2400" dirty="0"/>
          </a:p>
          <a:p>
            <a:pPr lvl="0"/>
            <a:r>
              <a:rPr lang="en-US" sz="2400" dirty="0"/>
              <a:t>Sales incentives</a:t>
            </a:r>
            <a:endParaRPr lang="en-GB" sz="2400" dirty="0"/>
          </a:p>
          <a:p>
            <a:pPr lvl="0"/>
            <a:r>
              <a:rPr lang="en-US" sz="2400" dirty="0"/>
              <a:t>Food, such as molasses, oats, bread, fruits and others to support and motivate the students (if possible)</a:t>
            </a:r>
            <a:endParaRPr lang="en-GB" sz="2400" dirty="0"/>
          </a:p>
          <a:p>
            <a:pPr lvl="0"/>
            <a:r>
              <a:rPr lang="en-US" sz="2400" dirty="0"/>
              <a:t>Special meetings for training and motivation</a:t>
            </a:r>
            <a:endParaRPr lang="en-GB"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20589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Other</a:t>
            </a:r>
            <a:r>
              <a:rPr lang="es-ES_tradnl" sz="2800" b="1" dirty="0"/>
              <a:t> </a:t>
            </a:r>
            <a:r>
              <a:rPr lang="es-ES_tradnl" sz="2800" b="1" dirty="0" err="1"/>
              <a:t>arrangements</a:t>
            </a:r>
            <a:r>
              <a:rPr lang="es-ES_tradnl" sz="2800" b="1" dirty="0"/>
              <a:t>:</a:t>
            </a:r>
          </a:p>
        </p:txBody>
      </p:sp>
    </p:spTree>
    <p:extLst>
      <p:ext uri="{BB962C8B-B14F-4D97-AF65-F5344CB8AC3E}">
        <p14:creationId xmlns:p14="http://schemas.microsoft.com/office/powerpoint/2010/main" val="1103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dissolv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dissolv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dissolv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dissolve">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7" grpId="0" build="p" bldLvl="5"/>
      <p:bldP spid="4"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txBox="1">
            <a:spLocks/>
          </p:cNvSpPr>
          <p:nvPr/>
        </p:nvSpPr>
        <p:spPr>
          <a:xfrm>
            <a:off x="413145" y="1580339"/>
            <a:ext cx="8730855"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s-ES_tradnl" sz="2400" spc="-50" dirty="0" smtClean="0"/>
              <a:t>II </a:t>
            </a:r>
            <a:r>
              <a:rPr lang="es-ES_tradnl" sz="2400" spc="-50" dirty="0"/>
              <a:t>- </a:t>
            </a:r>
            <a:r>
              <a:rPr lang="es-ES_tradnl" sz="2400" spc="-50" dirty="0" err="1"/>
              <a:t>Organization</a:t>
            </a:r>
            <a:r>
              <a:rPr lang="es-ES_tradnl" sz="2400" spc="-50" dirty="0"/>
              <a:t> and </a:t>
            </a:r>
            <a:r>
              <a:rPr lang="es-ES_tradnl" sz="2400" spc="-50" dirty="0" err="1"/>
              <a:t>operations</a:t>
            </a:r>
            <a:r>
              <a:rPr lang="es-ES_tradnl" sz="2400" spc="-50" dirty="0"/>
              <a:t> of </a:t>
            </a:r>
            <a:r>
              <a:rPr lang="es-ES_tradnl" sz="2400" spc="-50" dirty="0" err="1"/>
              <a:t>student</a:t>
            </a:r>
            <a:r>
              <a:rPr lang="es-ES_tradnl" sz="2400" spc="-50" dirty="0"/>
              <a:t> </a:t>
            </a:r>
            <a:r>
              <a:rPr lang="es-ES_tradnl" sz="2400" spc="-50" dirty="0" err="1"/>
              <a:t>teams</a:t>
            </a:r>
            <a:r>
              <a:rPr lang="es-ES_tradnl" sz="2400" spc="-50" dirty="0"/>
              <a:t> </a:t>
            </a:r>
            <a:r>
              <a:rPr lang="es-ES_tradnl" sz="2400" spc="-50" dirty="0" err="1"/>
              <a:t>during</a:t>
            </a:r>
            <a:r>
              <a:rPr lang="es-ES_tradnl" sz="2400" spc="-50" dirty="0"/>
              <a:t> a </a:t>
            </a:r>
            <a:r>
              <a:rPr lang="es-ES_tradnl" sz="2400" spc="-50" dirty="0" err="1"/>
              <a:t>campaign</a:t>
            </a:r>
            <a:endParaRPr lang="es-ES_tradnl" sz="2400" spc="-50" dirty="0"/>
          </a:p>
        </p:txBody>
      </p:sp>
      <p:sp>
        <p:nvSpPr>
          <p:cNvPr id="7" name="Content Placeholder 2"/>
          <p:cNvSpPr txBox="1">
            <a:spLocks/>
          </p:cNvSpPr>
          <p:nvPr/>
        </p:nvSpPr>
        <p:spPr>
          <a:xfrm>
            <a:off x="165100" y="2675293"/>
            <a:ext cx="89789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Follow and abide by the policies established for the functioning and operations of the team</a:t>
            </a:r>
          </a:p>
          <a:p>
            <a:pPr lvl="0"/>
            <a:r>
              <a:rPr lang="en-US" sz="2400" dirty="0"/>
              <a:t>Respect and obey the leader</a:t>
            </a:r>
          </a:p>
          <a:p>
            <a:pPr lvl="0"/>
            <a:r>
              <a:rPr lang="en-US" sz="2400" dirty="0"/>
              <a:t>Respect the colleagues</a:t>
            </a:r>
          </a:p>
          <a:p>
            <a:pPr lvl="0"/>
            <a:r>
              <a:rPr lang="en-US" sz="2400" dirty="0"/>
              <a:t>Keep the personal belongings organized</a:t>
            </a:r>
          </a:p>
          <a:p>
            <a:pPr lvl="0"/>
            <a:r>
              <a:rPr lang="en-US" sz="2400" spc="-80" dirty="0"/>
              <a:t>Help with the responsibilities assigned and follow the suggested schedule</a:t>
            </a:r>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20589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Student´s</a:t>
            </a:r>
            <a:r>
              <a:rPr lang="es-ES_tradnl" sz="2800" b="1" dirty="0"/>
              <a:t> </a:t>
            </a:r>
            <a:r>
              <a:rPr lang="es-ES_tradnl" sz="2800" b="1" dirty="0" err="1"/>
              <a:t>responsibilities</a:t>
            </a:r>
            <a:r>
              <a:rPr lang="es-ES_tradnl" sz="2800" b="1" dirty="0"/>
              <a:t>:</a:t>
            </a:r>
          </a:p>
        </p:txBody>
      </p:sp>
    </p:spTree>
    <p:extLst>
      <p:ext uri="{BB962C8B-B14F-4D97-AF65-F5344CB8AC3E}">
        <p14:creationId xmlns:p14="http://schemas.microsoft.com/office/powerpoint/2010/main" val="13109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dissolv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dissolv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dissolv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dissolve">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7" grpId="0" build="p" bldLvl="5"/>
      <p:bldP spid="4"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txBox="1">
            <a:spLocks/>
          </p:cNvSpPr>
          <p:nvPr/>
        </p:nvSpPr>
        <p:spPr>
          <a:xfrm>
            <a:off x="165100" y="1075093"/>
            <a:ext cx="59690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solidFill>
                  <a:schemeClr val="bg1"/>
                </a:solidFill>
              </a:rPr>
              <a:t>Have a positive spirit to foster harmony and unity in the team</a:t>
            </a:r>
            <a:endParaRPr lang="en-GB" sz="2400" dirty="0">
              <a:solidFill>
                <a:schemeClr val="bg1"/>
              </a:solidFill>
            </a:endParaRPr>
          </a:p>
          <a:p>
            <a:pPr lvl="0"/>
            <a:r>
              <a:rPr lang="en-US" sz="2400" dirty="0">
                <a:solidFill>
                  <a:schemeClr val="bg1"/>
                </a:solidFill>
              </a:rPr>
              <a:t>Attend the morning and vesper´s worships and seek a consecrated life</a:t>
            </a:r>
            <a:endParaRPr lang="en-GB" sz="2400" dirty="0">
              <a:solidFill>
                <a:schemeClr val="bg1"/>
              </a:solidFill>
            </a:endParaRPr>
          </a:p>
          <a:p>
            <a:pPr lvl="0"/>
            <a:r>
              <a:rPr lang="en-US" sz="2400" dirty="0">
                <a:solidFill>
                  <a:schemeClr val="bg1"/>
                </a:solidFill>
              </a:rPr>
              <a:t>Work regularly during the established hours </a:t>
            </a:r>
            <a:endParaRPr lang="en-GB" sz="2400" dirty="0">
              <a:solidFill>
                <a:schemeClr val="bg1"/>
              </a:solidFill>
            </a:endParaRPr>
          </a:p>
          <a:p>
            <a:pPr lvl="0"/>
            <a:r>
              <a:rPr lang="en-US" sz="2400" dirty="0">
                <a:solidFill>
                  <a:schemeClr val="bg1"/>
                </a:solidFill>
              </a:rPr>
              <a:t>Be on time </a:t>
            </a:r>
            <a:endParaRPr lang="en-GB" sz="2400" dirty="0">
              <a:solidFill>
                <a:schemeClr val="bg1"/>
              </a:solidFill>
            </a:endParaRPr>
          </a:p>
          <a:p>
            <a:pPr lvl="0"/>
            <a:r>
              <a:rPr lang="en-US" sz="2400" dirty="0">
                <a:solidFill>
                  <a:schemeClr val="bg1"/>
                </a:solidFill>
              </a:rPr>
              <a:t>Make regular deposits with the leader of the cash received</a:t>
            </a:r>
            <a:endParaRPr lang="en-GB" sz="2400" dirty="0">
              <a:solidFill>
                <a:schemeClr val="bg1"/>
              </a:solidFill>
            </a:endParaRPr>
          </a:p>
          <a:p>
            <a:pPr lvl="0"/>
            <a:r>
              <a:rPr lang="en-US" sz="2400" dirty="0">
                <a:solidFill>
                  <a:schemeClr val="bg1"/>
                </a:solidFill>
              </a:rPr>
              <a:t>Participate in all activities of the team including the ones related to the local church</a:t>
            </a:r>
            <a:endParaRPr lang="en-GB" sz="2400" dirty="0">
              <a:solidFill>
                <a:schemeClr val="bg1"/>
              </a:solidFill>
            </a:endParaRPr>
          </a:p>
        </p:txBody>
      </p:sp>
      <p:sp>
        <p:nvSpPr>
          <p:cNvPr id="4" name="Content Placeholder 2"/>
          <p:cNvSpPr txBox="1">
            <a:spLocks/>
          </p:cNvSpPr>
          <p:nvPr/>
        </p:nvSpPr>
        <p:spPr>
          <a:xfrm>
            <a:off x="457200" y="4587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solidFill>
                  <a:schemeClr val="bg1"/>
                </a:solidFill>
              </a:rPr>
              <a:t>Student´s</a:t>
            </a:r>
            <a:r>
              <a:rPr lang="es-ES_tradnl" sz="2800" b="1" dirty="0">
                <a:solidFill>
                  <a:schemeClr val="bg1"/>
                </a:solidFill>
              </a:rPr>
              <a:t> </a:t>
            </a:r>
            <a:r>
              <a:rPr lang="es-ES_tradnl" sz="2800" b="1" dirty="0" err="1">
                <a:solidFill>
                  <a:schemeClr val="bg1"/>
                </a:solidFill>
              </a:rPr>
              <a:t>responsibilities</a:t>
            </a:r>
            <a:r>
              <a:rPr lang="es-ES_tradnl" sz="2800" b="1" dirty="0">
                <a:solidFill>
                  <a:schemeClr val="bg1"/>
                </a:solidFill>
              </a:rPr>
              <a:t>:</a:t>
            </a:r>
          </a:p>
        </p:txBody>
      </p:sp>
    </p:spTree>
    <p:extLst>
      <p:ext uri="{BB962C8B-B14F-4D97-AF65-F5344CB8AC3E}">
        <p14:creationId xmlns:p14="http://schemas.microsoft.com/office/powerpoint/2010/main" val="56764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dissolv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3145" y="1580339"/>
            <a:ext cx="8730855"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s-ES_tradnl" sz="2400" spc="-50" dirty="0" smtClean="0"/>
              <a:t>II </a:t>
            </a:r>
            <a:r>
              <a:rPr lang="es-ES_tradnl" sz="2400" spc="-50" dirty="0"/>
              <a:t>- </a:t>
            </a:r>
            <a:r>
              <a:rPr lang="es-ES_tradnl" sz="2400" spc="-50" dirty="0" err="1"/>
              <a:t>Organization</a:t>
            </a:r>
            <a:r>
              <a:rPr lang="es-ES_tradnl" sz="2400" spc="-50" dirty="0"/>
              <a:t> and </a:t>
            </a:r>
            <a:r>
              <a:rPr lang="es-ES_tradnl" sz="2400" spc="-50" dirty="0" err="1"/>
              <a:t>operations</a:t>
            </a:r>
            <a:r>
              <a:rPr lang="es-ES_tradnl" sz="2400" spc="-50" dirty="0"/>
              <a:t> of </a:t>
            </a:r>
            <a:r>
              <a:rPr lang="es-ES_tradnl" sz="2400" spc="-50" dirty="0" err="1"/>
              <a:t>student</a:t>
            </a:r>
            <a:r>
              <a:rPr lang="es-ES_tradnl" sz="2400" spc="-50" dirty="0"/>
              <a:t> </a:t>
            </a:r>
            <a:r>
              <a:rPr lang="es-ES_tradnl" sz="2400" spc="-50" dirty="0" err="1"/>
              <a:t>teams</a:t>
            </a:r>
            <a:r>
              <a:rPr lang="es-ES_tradnl" sz="2400" spc="-50" dirty="0"/>
              <a:t> </a:t>
            </a:r>
            <a:r>
              <a:rPr lang="es-ES_tradnl" sz="2400" spc="-50" dirty="0" err="1"/>
              <a:t>during</a:t>
            </a:r>
            <a:r>
              <a:rPr lang="es-ES_tradnl" sz="2400" spc="-50" dirty="0"/>
              <a:t> a </a:t>
            </a:r>
            <a:r>
              <a:rPr lang="es-ES_tradnl" sz="2400" spc="-50" dirty="0" err="1"/>
              <a:t>campaign</a:t>
            </a:r>
            <a:endParaRPr lang="es-ES_tradnl" sz="2400" spc="-50" dirty="0"/>
          </a:p>
        </p:txBody>
      </p:sp>
      <p:sp>
        <p:nvSpPr>
          <p:cNvPr id="7" name="Content Placeholder 2"/>
          <p:cNvSpPr txBox="1">
            <a:spLocks/>
          </p:cNvSpPr>
          <p:nvPr/>
        </p:nvSpPr>
        <p:spPr>
          <a:xfrm>
            <a:off x="165100" y="2675293"/>
            <a:ext cx="89789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Be spiritual and keep the mission focus of the canvassing work</a:t>
            </a:r>
          </a:p>
          <a:p>
            <a:pPr lvl="0"/>
            <a:r>
              <a:rPr lang="en-US" sz="2400" dirty="0"/>
              <a:t>Maintain the team under control and in good discipline and orderliness</a:t>
            </a:r>
          </a:p>
          <a:p>
            <a:pPr lvl="0"/>
            <a:r>
              <a:rPr lang="en-US" sz="2400" dirty="0"/>
              <a:t>Establish the policies and guidelines for the day to day activities of the team</a:t>
            </a:r>
          </a:p>
          <a:p>
            <a:pPr lvl="0"/>
            <a:r>
              <a:rPr lang="en-US" sz="2400" dirty="0"/>
              <a:t> Appoint students to coordinate the different areas of responsibilities related to the team (see below)</a:t>
            </a:r>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20589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Leader´s</a:t>
            </a:r>
            <a:r>
              <a:rPr lang="es-ES_tradnl" sz="2800" b="1" dirty="0"/>
              <a:t> </a:t>
            </a:r>
            <a:r>
              <a:rPr lang="es-ES_tradnl" sz="2800" b="1" dirty="0" err="1"/>
              <a:t>responsibilities</a:t>
            </a:r>
            <a:r>
              <a:rPr lang="es-ES_tradnl" sz="2800" b="1" dirty="0"/>
              <a:t>:</a:t>
            </a:r>
          </a:p>
        </p:txBody>
      </p:sp>
    </p:spTree>
    <p:extLst>
      <p:ext uri="{BB962C8B-B14F-4D97-AF65-F5344CB8AC3E}">
        <p14:creationId xmlns:p14="http://schemas.microsoft.com/office/powerpoint/2010/main" val="44165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dissolv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dissolv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dissolv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7" grpId="0" build="p" bldLvl="5"/>
      <p:bldP spid="4"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3145" y="1580339"/>
            <a:ext cx="8730855"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s-ES_tradnl" sz="2400" spc="-50" dirty="0" smtClean="0"/>
              <a:t>II </a:t>
            </a:r>
            <a:r>
              <a:rPr lang="es-ES_tradnl" sz="2400" spc="-50" dirty="0"/>
              <a:t>- </a:t>
            </a:r>
            <a:r>
              <a:rPr lang="es-ES_tradnl" sz="2400" spc="-50" dirty="0" err="1"/>
              <a:t>Organization</a:t>
            </a:r>
            <a:r>
              <a:rPr lang="es-ES_tradnl" sz="2400" spc="-50" dirty="0"/>
              <a:t> and </a:t>
            </a:r>
            <a:r>
              <a:rPr lang="es-ES_tradnl" sz="2400" spc="-50" dirty="0" err="1"/>
              <a:t>operations</a:t>
            </a:r>
            <a:r>
              <a:rPr lang="es-ES_tradnl" sz="2400" spc="-50" dirty="0"/>
              <a:t> of </a:t>
            </a:r>
            <a:r>
              <a:rPr lang="es-ES_tradnl" sz="2400" spc="-50" dirty="0" err="1"/>
              <a:t>student</a:t>
            </a:r>
            <a:r>
              <a:rPr lang="es-ES_tradnl" sz="2400" spc="-50" dirty="0"/>
              <a:t> </a:t>
            </a:r>
            <a:r>
              <a:rPr lang="es-ES_tradnl" sz="2400" spc="-50" dirty="0" err="1"/>
              <a:t>teams</a:t>
            </a:r>
            <a:r>
              <a:rPr lang="es-ES_tradnl" sz="2400" spc="-50" dirty="0"/>
              <a:t> </a:t>
            </a:r>
            <a:r>
              <a:rPr lang="es-ES_tradnl" sz="2400" spc="-50" dirty="0" err="1"/>
              <a:t>during</a:t>
            </a:r>
            <a:r>
              <a:rPr lang="es-ES_tradnl" sz="2400" spc="-50" dirty="0"/>
              <a:t> a </a:t>
            </a:r>
            <a:r>
              <a:rPr lang="es-ES_tradnl" sz="2400" spc="-50" dirty="0" err="1"/>
              <a:t>campaign</a:t>
            </a:r>
            <a:endParaRPr lang="es-ES_tradnl" sz="2400" spc="-50" dirty="0"/>
          </a:p>
        </p:txBody>
      </p:sp>
      <p:sp>
        <p:nvSpPr>
          <p:cNvPr id="7" name="Content Placeholder 2"/>
          <p:cNvSpPr txBox="1">
            <a:spLocks/>
          </p:cNvSpPr>
          <p:nvPr/>
        </p:nvSpPr>
        <p:spPr>
          <a:xfrm>
            <a:off x="165100" y="2675293"/>
            <a:ext cx="85217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Lead the team and train and motivate the students (both technically and spiritually)</a:t>
            </a:r>
            <a:endParaRPr lang="en-GB" sz="2400" dirty="0"/>
          </a:p>
          <a:p>
            <a:pPr lvl="0"/>
            <a:r>
              <a:rPr lang="en-US" sz="2400" dirty="0"/>
              <a:t>Divide and assign the territory to each student</a:t>
            </a:r>
            <a:endParaRPr lang="en-GB" sz="2400" dirty="0"/>
          </a:p>
          <a:p>
            <a:pPr lvl="0"/>
            <a:r>
              <a:rPr lang="en-US" sz="2400" dirty="0"/>
              <a:t>Go out and canvass with the students in a fair and balanced way</a:t>
            </a:r>
            <a:endParaRPr lang="en-GB"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20589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Leader´s</a:t>
            </a:r>
            <a:r>
              <a:rPr lang="es-ES_tradnl" sz="2800" b="1" dirty="0"/>
              <a:t> </a:t>
            </a:r>
            <a:r>
              <a:rPr lang="es-ES_tradnl" sz="2800" b="1" dirty="0" err="1"/>
              <a:t>responsibilities</a:t>
            </a:r>
            <a:r>
              <a:rPr lang="es-ES_tradnl" sz="2800" b="1" dirty="0"/>
              <a:t>:</a:t>
            </a:r>
          </a:p>
        </p:txBody>
      </p:sp>
    </p:spTree>
    <p:extLst>
      <p:ext uri="{BB962C8B-B14F-4D97-AF65-F5344CB8AC3E}">
        <p14:creationId xmlns:p14="http://schemas.microsoft.com/office/powerpoint/2010/main" val="16978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5099" y="960793"/>
            <a:ext cx="8609809" cy="5414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spc="-40" dirty="0"/>
              <a:t>Address the needs and watch for the well being of each student</a:t>
            </a:r>
          </a:p>
          <a:p>
            <a:pPr lvl="0"/>
            <a:r>
              <a:rPr lang="en-US" sz="2400" spc="-40" dirty="0"/>
              <a:t>Serve as the liaison between the students and the office / HHES</a:t>
            </a:r>
          </a:p>
          <a:p>
            <a:pPr lvl="0"/>
            <a:r>
              <a:rPr lang="en-US" sz="2400" spc="-40" dirty="0"/>
              <a:t>Make provision and order enough books and materials as sales progress</a:t>
            </a:r>
          </a:p>
          <a:p>
            <a:pPr lvl="0"/>
            <a:r>
              <a:rPr lang="en-US" sz="2400" spc="-40" dirty="0"/>
              <a:t>Control the inventory of books that each student receives</a:t>
            </a:r>
          </a:p>
          <a:p>
            <a:pPr lvl="0"/>
            <a:r>
              <a:rPr lang="en-US" sz="2400" spc="-40" dirty="0"/>
              <a:t>Receive the money from the students and make regular deposits to the office / HHES</a:t>
            </a:r>
          </a:p>
          <a:p>
            <a:pPr lvl="0"/>
            <a:r>
              <a:rPr lang="en-US" sz="2400" spc="-40" dirty="0"/>
              <a:t>Keep record of all business transactions and issue receipts (books given and money received) for all students </a:t>
            </a:r>
          </a:p>
          <a:p>
            <a:pPr lvl="0"/>
            <a:r>
              <a:rPr lang="en-US" sz="2400" spc="-40" dirty="0"/>
              <a:t>Be responsible for all books and materials ordered from the office / HHES and for settling the account at the end of the campaign</a:t>
            </a:r>
          </a:p>
          <a:p>
            <a:pPr lvl="0"/>
            <a:r>
              <a:rPr lang="en-US" sz="2400" spc="-40" dirty="0"/>
              <a:t>Serve as the liaison with the local pastor and church </a:t>
            </a:r>
          </a:p>
        </p:txBody>
      </p:sp>
      <p:sp>
        <p:nvSpPr>
          <p:cNvPr id="4" name="Content Placeholder 2"/>
          <p:cNvSpPr txBox="1">
            <a:spLocks/>
          </p:cNvSpPr>
          <p:nvPr/>
        </p:nvSpPr>
        <p:spPr>
          <a:xfrm>
            <a:off x="457200" y="3444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Leader´s</a:t>
            </a:r>
            <a:r>
              <a:rPr lang="es-ES_tradnl" sz="2800" b="1" dirty="0"/>
              <a:t> </a:t>
            </a:r>
            <a:r>
              <a:rPr lang="es-ES_tradnl" sz="2800" b="1" dirty="0" err="1"/>
              <a:t>responsibilities</a:t>
            </a:r>
            <a:r>
              <a:rPr lang="es-ES_tradnl" sz="2800" b="1" dirty="0"/>
              <a:t>:</a:t>
            </a:r>
          </a:p>
        </p:txBody>
      </p:sp>
    </p:spTree>
    <p:extLst>
      <p:ext uri="{BB962C8B-B14F-4D97-AF65-F5344CB8AC3E}">
        <p14:creationId xmlns:p14="http://schemas.microsoft.com/office/powerpoint/2010/main" val="211624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dissolv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dissolv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dissolve">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3145" y="1669239"/>
            <a:ext cx="8730855"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s-ES_tradnl" sz="2400" spc="-50" dirty="0" err="1"/>
              <a:t>The</a:t>
            </a:r>
            <a:r>
              <a:rPr lang="es-ES_tradnl" sz="2400" spc="-50" dirty="0"/>
              <a:t> </a:t>
            </a:r>
            <a:r>
              <a:rPr lang="es-ES_tradnl" sz="2400" spc="-50" dirty="0" err="1"/>
              <a:t>team</a:t>
            </a:r>
            <a:r>
              <a:rPr lang="es-ES_tradnl" sz="2400" spc="-50" dirty="0"/>
              <a:t> and </a:t>
            </a:r>
            <a:r>
              <a:rPr lang="es-ES_tradnl" sz="2400" spc="-50" dirty="0" err="1"/>
              <a:t>the</a:t>
            </a:r>
            <a:r>
              <a:rPr lang="es-ES_tradnl" sz="2400" spc="-50" dirty="0"/>
              <a:t> </a:t>
            </a:r>
            <a:r>
              <a:rPr lang="es-ES_tradnl" sz="2400" spc="-50" dirty="0" err="1"/>
              <a:t>different</a:t>
            </a:r>
            <a:r>
              <a:rPr lang="es-ES_tradnl" sz="2400" spc="-50" dirty="0"/>
              <a:t> </a:t>
            </a:r>
            <a:r>
              <a:rPr lang="es-ES_tradnl" sz="2400" spc="-50" dirty="0" err="1"/>
              <a:t>areas</a:t>
            </a:r>
            <a:r>
              <a:rPr lang="es-ES_tradnl" sz="2400" spc="-50" dirty="0"/>
              <a:t> of </a:t>
            </a:r>
            <a:r>
              <a:rPr lang="es-ES_tradnl" sz="2400" spc="-50" dirty="0" err="1"/>
              <a:t>responsibilities</a:t>
            </a:r>
            <a:r>
              <a:rPr lang="es-ES_tradnl" sz="2400" spc="-50" dirty="0"/>
              <a:t>:</a:t>
            </a:r>
          </a:p>
        </p:txBody>
      </p:sp>
      <p:sp>
        <p:nvSpPr>
          <p:cNvPr id="7" name="Content Placeholder 2"/>
          <p:cNvSpPr txBox="1">
            <a:spLocks/>
          </p:cNvSpPr>
          <p:nvPr/>
        </p:nvSpPr>
        <p:spPr>
          <a:xfrm>
            <a:off x="165100" y="2306993"/>
            <a:ext cx="86106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Student leaders must delegate to “key students” some of the tasks and routine activities related to the team. It´s like dividing areas of responsibilities in “departments”</a:t>
            </a:r>
          </a:p>
          <a:p>
            <a:pPr lvl="0"/>
            <a:r>
              <a:rPr lang="en-US" sz="2400" dirty="0"/>
              <a:t>These “key students” will serve as “sub-leaders” or “department directors” to coordinate several responsibilities such as: cleaning, spiritual activities, social activities and sports, church programs, etc</a:t>
            </a:r>
            <a:r>
              <a:rPr lang="en-US" sz="2400" dirty="0" smtClean="0"/>
              <a:t>.</a:t>
            </a:r>
            <a:endParaRPr lang="en-US"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Tree>
    <p:extLst>
      <p:ext uri="{BB962C8B-B14F-4D97-AF65-F5344CB8AC3E}">
        <p14:creationId xmlns:p14="http://schemas.microsoft.com/office/powerpoint/2010/main" val="7301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7"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3145" y="1669239"/>
            <a:ext cx="8730855"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s-ES_tradnl" sz="2400" spc="-50" dirty="0" err="1"/>
              <a:t>The</a:t>
            </a:r>
            <a:r>
              <a:rPr lang="es-ES_tradnl" sz="2400" spc="-50" dirty="0"/>
              <a:t> </a:t>
            </a:r>
            <a:r>
              <a:rPr lang="es-ES_tradnl" sz="2400" spc="-50" dirty="0" err="1"/>
              <a:t>team</a:t>
            </a:r>
            <a:r>
              <a:rPr lang="es-ES_tradnl" sz="2400" spc="-50" dirty="0"/>
              <a:t> and </a:t>
            </a:r>
            <a:r>
              <a:rPr lang="es-ES_tradnl" sz="2400" spc="-50" dirty="0" err="1"/>
              <a:t>the</a:t>
            </a:r>
            <a:r>
              <a:rPr lang="es-ES_tradnl" sz="2400" spc="-50" dirty="0"/>
              <a:t> </a:t>
            </a:r>
            <a:r>
              <a:rPr lang="es-ES_tradnl" sz="2400" spc="-50" dirty="0" err="1"/>
              <a:t>different</a:t>
            </a:r>
            <a:r>
              <a:rPr lang="es-ES_tradnl" sz="2400" spc="-50" dirty="0"/>
              <a:t> </a:t>
            </a:r>
            <a:r>
              <a:rPr lang="es-ES_tradnl" sz="2400" spc="-50" dirty="0" err="1"/>
              <a:t>areas</a:t>
            </a:r>
            <a:r>
              <a:rPr lang="es-ES_tradnl" sz="2400" spc="-50" dirty="0"/>
              <a:t> of </a:t>
            </a:r>
            <a:r>
              <a:rPr lang="es-ES_tradnl" sz="2400" spc="-50" dirty="0" err="1"/>
              <a:t>responsibilities</a:t>
            </a:r>
            <a:r>
              <a:rPr lang="es-ES_tradnl" sz="2400" spc="-50" dirty="0"/>
              <a:t>:</a:t>
            </a:r>
          </a:p>
        </p:txBody>
      </p:sp>
      <p:sp>
        <p:nvSpPr>
          <p:cNvPr id="7" name="Content Placeholder 2"/>
          <p:cNvSpPr txBox="1">
            <a:spLocks/>
          </p:cNvSpPr>
          <p:nvPr/>
        </p:nvSpPr>
        <p:spPr>
          <a:xfrm>
            <a:off x="165100" y="2306993"/>
            <a:ext cx="86868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smtClean="0"/>
              <a:t>These </a:t>
            </a:r>
            <a:r>
              <a:rPr lang="en-US" sz="2400" dirty="0"/>
              <a:t>sub-leaders / department directors will appoint students to perform the tasks, will prepare a schedule that includes everyone and will oversee the implementation of the schedule</a:t>
            </a:r>
          </a:p>
          <a:p>
            <a:pPr lvl="0"/>
            <a:r>
              <a:rPr lang="en-US" sz="2400" dirty="0"/>
              <a:t>The schedule with the list of responsibilities and corresponding names must be printed and displayed in a visible place</a:t>
            </a:r>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Tree>
    <p:extLst>
      <p:ext uri="{BB962C8B-B14F-4D97-AF65-F5344CB8AC3E}">
        <p14:creationId xmlns:p14="http://schemas.microsoft.com/office/powerpoint/2010/main" val="13941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7"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3145" y="1643839"/>
            <a:ext cx="7778355"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s-ES_tradnl" sz="2400" spc="-50" dirty="0" err="1"/>
              <a:t>The</a:t>
            </a:r>
            <a:r>
              <a:rPr lang="es-ES_tradnl" sz="2400" spc="-50" dirty="0"/>
              <a:t> </a:t>
            </a:r>
            <a:r>
              <a:rPr lang="es-ES_tradnl" sz="2400" spc="-50" dirty="0" err="1"/>
              <a:t>team</a:t>
            </a:r>
            <a:r>
              <a:rPr lang="es-ES_tradnl" sz="2400" spc="-50" dirty="0"/>
              <a:t> and </a:t>
            </a:r>
            <a:r>
              <a:rPr lang="es-ES_tradnl" sz="2400" spc="-50" dirty="0" err="1"/>
              <a:t>the</a:t>
            </a:r>
            <a:r>
              <a:rPr lang="es-ES_tradnl" sz="2400" spc="-50" dirty="0"/>
              <a:t> </a:t>
            </a:r>
            <a:r>
              <a:rPr lang="es-ES_tradnl" sz="2400" spc="-50" dirty="0" err="1"/>
              <a:t>different</a:t>
            </a:r>
            <a:r>
              <a:rPr lang="es-ES_tradnl" sz="2400" spc="-50" dirty="0"/>
              <a:t> </a:t>
            </a:r>
            <a:r>
              <a:rPr lang="es-ES_tradnl" sz="2400" spc="-50" dirty="0" err="1"/>
              <a:t>areas</a:t>
            </a:r>
            <a:r>
              <a:rPr lang="es-ES_tradnl" sz="2400" spc="-50" dirty="0"/>
              <a:t> of </a:t>
            </a:r>
            <a:r>
              <a:rPr lang="es-ES_tradnl" sz="2400" spc="-50" dirty="0" err="1"/>
              <a:t>responsibilities</a:t>
            </a:r>
            <a:r>
              <a:rPr lang="es-ES_tradnl" sz="2400" spc="-50" dirty="0"/>
              <a:t>:</a:t>
            </a:r>
          </a:p>
        </p:txBody>
      </p:sp>
      <p:sp>
        <p:nvSpPr>
          <p:cNvPr id="7" name="Content Placeholder 2"/>
          <p:cNvSpPr txBox="1">
            <a:spLocks/>
          </p:cNvSpPr>
          <p:nvPr/>
        </p:nvSpPr>
        <p:spPr>
          <a:xfrm>
            <a:off x="165100" y="2192693"/>
            <a:ext cx="87122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pPr>
            <a:r>
              <a:rPr lang="en-US" sz="2400" b="1" dirty="0" smtClean="0"/>
              <a:t>Chaplain</a:t>
            </a:r>
            <a:r>
              <a:rPr lang="en-US" sz="2400" dirty="0" smtClean="0"/>
              <a:t> </a:t>
            </a:r>
            <a:r>
              <a:rPr lang="en-US" sz="2400" dirty="0"/>
              <a:t>– in charge of worship (morning and evening). Director with </a:t>
            </a:r>
            <a:r>
              <a:rPr lang="en-US" sz="2400" u="sng" dirty="0"/>
              <a:t>daily schedule</a:t>
            </a:r>
            <a:endParaRPr lang="en-GB" sz="2400" dirty="0"/>
          </a:p>
          <a:p>
            <a:pPr lvl="0">
              <a:spcBef>
                <a:spcPts val="0"/>
              </a:spcBef>
            </a:pPr>
            <a:r>
              <a:rPr lang="en-US" sz="2400" b="1" dirty="0"/>
              <a:t>Department of social activities</a:t>
            </a:r>
            <a:r>
              <a:rPr lang="en-US" sz="2400" dirty="0"/>
              <a:t> – in charge of sports and social activities for the group (only for Saturdays after sunset and Sundays in the afternoon). Director and associate director for the entire period</a:t>
            </a:r>
            <a:endParaRPr lang="en-GB" sz="2400" dirty="0"/>
          </a:p>
          <a:p>
            <a:pPr lvl="0">
              <a:spcBef>
                <a:spcPts val="0"/>
              </a:spcBef>
            </a:pPr>
            <a:r>
              <a:rPr lang="en-US" sz="2400" b="1" dirty="0"/>
              <a:t>Department of deacons / deaconesses</a:t>
            </a:r>
            <a:r>
              <a:rPr lang="en-US" sz="2400" dirty="0"/>
              <a:t> – in charge of cleaning the restrooms, kitchen, meeting room, sleeping rooms, removing the trash, and everything that has to do with cleaning. Director with </a:t>
            </a:r>
            <a:r>
              <a:rPr lang="en-US" sz="2400" u="sng" dirty="0"/>
              <a:t>daily schedule with one person scheduled for each area</a:t>
            </a:r>
            <a:endParaRPr lang="en-GB"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Tree>
    <p:extLst>
      <p:ext uri="{BB962C8B-B14F-4D97-AF65-F5344CB8AC3E}">
        <p14:creationId xmlns:p14="http://schemas.microsoft.com/office/powerpoint/2010/main" val="15530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7"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3145" y="361139"/>
            <a:ext cx="7778355"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s-ES_tradnl" sz="2400" b="1" spc="-50" dirty="0" err="1"/>
              <a:t>The</a:t>
            </a:r>
            <a:r>
              <a:rPr lang="es-ES_tradnl" sz="2400" b="1" spc="-50" dirty="0"/>
              <a:t> </a:t>
            </a:r>
            <a:r>
              <a:rPr lang="es-ES_tradnl" sz="2400" b="1" spc="-50" dirty="0" err="1"/>
              <a:t>team</a:t>
            </a:r>
            <a:r>
              <a:rPr lang="es-ES_tradnl" sz="2400" b="1" spc="-50" dirty="0"/>
              <a:t> and </a:t>
            </a:r>
            <a:r>
              <a:rPr lang="es-ES_tradnl" sz="2400" b="1" spc="-50" dirty="0" err="1"/>
              <a:t>the</a:t>
            </a:r>
            <a:r>
              <a:rPr lang="es-ES_tradnl" sz="2400" b="1" spc="-50" dirty="0"/>
              <a:t> </a:t>
            </a:r>
            <a:r>
              <a:rPr lang="es-ES_tradnl" sz="2400" b="1" spc="-50" dirty="0" err="1"/>
              <a:t>different</a:t>
            </a:r>
            <a:r>
              <a:rPr lang="es-ES_tradnl" sz="2400" b="1" spc="-50" dirty="0"/>
              <a:t> </a:t>
            </a:r>
            <a:r>
              <a:rPr lang="es-ES_tradnl" sz="2400" b="1" spc="-50" dirty="0" err="1"/>
              <a:t>areas</a:t>
            </a:r>
            <a:r>
              <a:rPr lang="es-ES_tradnl" sz="2400" b="1" spc="-50" dirty="0"/>
              <a:t> of </a:t>
            </a:r>
            <a:r>
              <a:rPr lang="es-ES_tradnl" sz="2400" b="1" spc="-50" dirty="0" err="1"/>
              <a:t>responsibilities</a:t>
            </a:r>
            <a:r>
              <a:rPr lang="es-ES_tradnl" sz="2400" b="1" spc="-50" dirty="0"/>
              <a:t>:</a:t>
            </a:r>
          </a:p>
        </p:txBody>
      </p:sp>
      <p:sp>
        <p:nvSpPr>
          <p:cNvPr id="7" name="Content Placeholder 2"/>
          <p:cNvSpPr txBox="1">
            <a:spLocks/>
          </p:cNvSpPr>
          <p:nvPr/>
        </p:nvSpPr>
        <p:spPr>
          <a:xfrm>
            <a:off x="165100" y="909993"/>
            <a:ext cx="8978900" cy="5033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b="1" dirty="0"/>
              <a:t>Department of church activities</a:t>
            </a:r>
            <a:r>
              <a:rPr lang="en-US" sz="2400" dirty="0"/>
              <a:t> – in charge of organizing the participation of the team at the local church </a:t>
            </a:r>
            <a:r>
              <a:rPr lang="en-US" sz="2400" dirty="0" smtClean="0"/>
              <a:t>(Sabbath </a:t>
            </a:r>
            <a:r>
              <a:rPr lang="en-US" sz="2400" dirty="0"/>
              <a:t>school lesson, preaching, </a:t>
            </a:r>
            <a:r>
              <a:rPr lang="en-US" sz="2400" dirty="0" smtClean="0"/>
              <a:t>youth and full </a:t>
            </a:r>
            <a:r>
              <a:rPr lang="en-US" sz="2400" dirty="0"/>
              <a:t>program, etc.). Director and associate director for the entire </a:t>
            </a:r>
            <a:r>
              <a:rPr lang="en-US" sz="2400" dirty="0" smtClean="0"/>
              <a:t>period</a:t>
            </a:r>
          </a:p>
          <a:p>
            <a:pPr lvl="0"/>
            <a:r>
              <a:rPr lang="en-US" sz="2400" b="1" dirty="0" smtClean="0"/>
              <a:t>Department of music </a:t>
            </a:r>
            <a:r>
              <a:rPr lang="mr-IN" sz="2400" b="1" dirty="0" smtClean="0"/>
              <a:t>–</a:t>
            </a:r>
            <a:r>
              <a:rPr lang="en-US" sz="2400" b="1" dirty="0" smtClean="0"/>
              <a:t> </a:t>
            </a:r>
            <a:r>
              <a:rPr lang="en-US" sz="2400" dirty="0" smtClean="0"/>
              <a:t>in charge of leading the song service and organizing the music for church programs, etc. Director</a:t>
            </a:r>
            <a:endParaRPr lang="en-GB" sz="2400" dirty="0"/>
          </a:p>
          <a:p>
            <a:pPr lvl="0"/>
            <a:r>
              <a:rPr lang="en-US" sz="2400" b="1" dirty="0"/>
              <a:t>Associate leader</a:t>
            </a:r>
            <a:r>
              <a:rPr lang="en-US" sz="2400" dirty="0"/>
              <a:t> – is the second in command that should be trained to become a leader. Is also the person who is in charge when the leader is eventually away</a:t>
            </a:r>
            <a:endParaRPr lang="en-GB" sz="2400" dirty="0"/>
          </a:p>
          <a:p>
            <a:pPr lvl="0"/>
            <a:r>
              <a:rPr lang="en-US" sz="2400" b="1" dirty="0"/>
              <a:t>Advisory committee</a:t>
            </a:r>
            <a:r>
              <a:rPr lang="en-US" sz="2400" dirty="0"/>
              <a:t> – </a:t>
            </a:r>
            <a:r>
              <a:rPr lang="en-US" sz="2000" dirty="0"/>
              <a:t>should be formed by the leader, the associate leader and the department directors. This committee could meet when needed to discuss matters of bad behavior, lateness, and other non-compliances issues with the purpose of applying certain discipline or even deciding on the termination of a student as part of the team</a:t>
            </a:r>
            <a:endParaRPr lang="en-GB" sz="2000" dirty="0"/>
          </a:p>
        </p:txBody>
      </p:sp>
    </p:spTree>
    <p:extLst>
      <p:ext uri="{BB962C8B-B14F-4D97-AF65-F5344CB8AC3E}">
        <p14:creationId xmlns:p14="http://schemas.microsoft.com/office/powerpoint/2010/main" val="59696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7"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659293"/>
            <a:ext cx="8229600" cy="51214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300" dirty="0"/>
              <a:t>The organization of the student teams, the attention to the students and other details are crucial for a successful program</a:t>
            </a:r>
            <a:endParaRPr lang="en-GB" sz="2300" dirty="0"/>
          </a:p>
          <a:p>
            <a:pPr lvl="0"/>
            <a:r>
              <a:rPr lang="en-US" sz="2300" dirty="0"/>
              <a:t>When proper planning and organization do not take place, problems happen, the canvassing work obtains a very bad reputation among the pastors and local churches, which not only dishonors God but brings discredit to the publishing ministry</a:t>
            </a:r>
            <a:endParaRPr lang="en-GB" sz="2300" dirty="0"/>
          </a:p>
          <a:p>
            <a:pPr lvl="0"/>
            <a:r>
              <a:rPr lang="en-US" sz="2300" dirty="0"/>
              <a:t>When things are not properly organized and students are not properly assisted and taken care of, they have a bad experience and do not experience success. As a result, they go back to the campus and “bad-mouth” the canvassing work. With bad propaganda it becomes difficult to recruit and the work looses credibility</a:t>
            </a:r>
            <a:endParaRPr lang="en-GB" sz="23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Tree>
    <p:extLst>
      <p:ext uri="{BB962C8B-B14F-4D97-AF65-F5344CB8AC3E}">
        <p14:creationId xmlns:p14="http://schemas.microsoft.com/office/powerpoint/2010/main" val="164874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txBox="1">
            <a:spLocks/>
          </p:cNvSpPr>
          <p:nvPr/>
        </p:nvSpPr>
        <p:spPr>
          <a:xfrm>
            <a:off x="228600" y="1308101"/>
            <a:ext cx="8521700" cy="24764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300" dirty="0">
                <a:solidFill>
                  <a:schemeClr val="bg1"/>
                </a:solidFill>
              </a:rPr>
              <a:t>Proper preparation and organization are crucial in order to have a successful student program with teams</a:t>
            </a:r>
            <a:endParaRPr lang="en-GB" sz="2300" dirty="0">
              <a:solidFill>
                <a:schemeClr val="bg1"/>
              </a:solidFill>
            </a:endParaRPr>
          </a:p>
          <a:p>
            <a:pPr lvl="0"/>
            <a:r>
              <a:rPr lang="en-US" sz="2300" dirty="0">
                <a:solidFill>
                  <a:schemeClr val="bg1"/>
                </a:solidFill>
              </a:rPr>
              <a:t>When things are done in an organized way, students are not only successful and happy, but go back to school and influence others positively. Also, the image of the publishing ministry at the local church and on campus climbs and credibility </a:t>
            </a:r>
            <a:r>
              <a:rPr lang="en-US" sz="2300" dirty="0" smtClean="0">
                <a:solidFill>
                  <a:schemeClr val="bg1"/>
                </a:solidFill>
              </a:rPr>
              <a:t>grows</a:t>
            </a:r>
            <a:endParaRPr lang="en-GB" sz="2300" dirty="0">
              <a:solidFill>
                <a:schemeClr val="bg1"/>
              </a:solidFill>
            </a:endParaRPr>
          </a:p>
        </p:txBody>
      </p:sp>
      <p:sp>
        <p:nvSpPr>
          <p:cNvPr id="6" name="Content Placeholder 2"/>
          <p:cNvSpPr txBox="1">
            <a:spLocks/>
          </p:cNvSpPr>
          <p:nvPr/>
        </p:nvSpPr>
        <p:spPr>
          <a:xfrm>
            <a:off x="457200" y="319935"/>
            <a:ext cx="8229600" cy="7849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a:solidFill>
                  <a:schemeClr val="bg1"/>
                </a:solidFill>
              </a:rPr>
              <a:t>Conclusion:</a:t>
            </a:r>
          </a:p>
        </p:txBody>
      </p:sp>
      <p:sp>
        <p:nvSpPr>
          <p:cNvPr id="8" name="Content Placeholder 2"/>
          <p:cNvSpPr txBox="1">
            <a:spLocks/>
          </p:cNvSpPr>
          <p:nvPr/>
        </p:nvSpPr>
        <p:spPr>
          <a:xfrm>
            <a:off x="3060700" y="3708400"/>
            <a:ext cx="5918200" cy="20192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300" dirty="0" smtClean="0">
                <a:solidFill>
                  <a:schemeClr val="bg1"/>
                </a:solidFill>
              </a:rPr>
              <a:t>Every </a:t>
            </a:r>
            <a:r>
              <a:rPr lang="en-US" sz="2300" dirty="0">
                <a:solidFill>
                  <a:schemeClr val="bg1"/>
                </a:solidFill>
              </a:rPr>
              <a:t>single detail counts. The organization of materials and the package students should receive upon arrival, a suitable lodging and a careful leader, along with proper incentives and the way the team is managed…all make a difference for the good</a:t>
            </a:r>
            <a:endParaRPr lang="en-GB" sz="2300" dirty="0">
              <a:solidFill>
                <a:schemeClr val="bg1"/>
              </a:solidFill>
            </a:endParaRPr>
          </a:p>
        </p:txBody>
      </p:sp>
    </p:spTree>
    <p:extLst>
      <p:ext uri="{BB962C8B-B14F-4D97-AF65-F5344CB8AC3E}">
        <p14:creationId xmlns:p14="http://schemas.microsoft.com/office/powerpoint/2010/main" val="1172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8"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9498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457200" y="1600200"/>
            <a:ext cx="8229600" cy="4018175"/>
          </a:xfrm>
        </p:spPr>
        <p:txBody>
          <a:bodyPr/>
          <a:lstStyle/>
          <a:p>
            <a:endParaRPr lang="en-US"/>
          </a:p>
        </p:txBody>
      </p:sp>
    </p:spTree>
    <p:extLst>
      <p:ext uri="{BB962C8B-B14F-4D97-AF65-F5344CB8AC3E}">
        <p14:creationId xmlns:p14="http://schemas.microsoft.com/office/powerpoint/2010/main" val="1338299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txBox="1">
            <a:spLocks/>
          </p:cNvSpPr>
          <p:nvPr/>
        </p:nvSpPr>
        <p:spPr>
          <a:xfrm>
            <a:off x="457200" y="1918950"/>
            <a:ext cx="8229600" cy="27165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400" dirty="0"/>
              <a:t>There are two important aspects to keep in mind when it comes to organizing student teams:</a:t>
            </a:r>
          </a:p>
          <a:p>
            <a:pPr lvl="0"/>
            <a:r>
              <a:rPr lang="en-US" sz="2400" dirty="0"/>
              <a:t>Arrangements and organization prior to the arrival of student teams</a:t>
            </a:r>
          </a:p>
          <a:p>
            <a:pPr lvl="0"/>
            <a:r>
              <a:rPr lang="en-US" sz="2400" dirty="0"/>
              <a:t>Organization and operations of student teams during a campaign</a:t>
            </a:r>
          </a:p>
        </p:txBody>
      </p:sp>
      <p:sp>
        <p:nvSpPr>
          <p:cNvPr id="6" name="Content Placeholder 2"/>
          <p:cNvSpPr txBox="1">
            <a:spLocks/>
          </p:cNvSpPr>
          <p:nvPr/>
        </p:nvSpPr>
        <p:spPr>
          <a:xfrm>
            <a:off x="457200" y="3834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Tree>
    <p:extLst>
      <p:ext uri="{BB962C8B-B14F-4D97-AF65-F5344CB8AC3E}">
        <p14:creationId xmlns:p14="http://schemas.microsoft.com/office/powerpoint/2010/main" val="6807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2560993"/>
            <a:ext cx="82296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The publishing director (or one of his associates / assistants under his supervision) is responsible to make several arrangements and provisions before the student teams arrive and start canvassing. It includes but is not limited to: lodging, mattresses, provision of books and materials, promotional materials, some food (eventually), student´s meetings, etc.</a:t>
            </a:r>
            <a:endParaRPr lang="en-GB" sz="2400" dirty="0"/>
          </a:p>
          <a:p>
            <a:pPr lvl="0"/>
            <a:r>
              <a:rPr lang="en-US" sz="2400" dirty="0"/>
              <a:t>All details and arrangements are important, but lodging in special requires very close attention and needs to be organized at least 2-3 weeks before students arrive </a:t>
            </a:r>
            <a:endParaRPr lang="en-GB"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16271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a:t>I - </a:t>
            </a:r>
            <a:r>
              <a:rPr lang="es-ES_tradnl" sz="2800" b="1" dirty="0" err="1"/>
              <a:t>Arrangements</a:t>
            </a:r>
            <a:r>
              <a:rPr lang="es-ES_tradnl" sz="2800" b="1" dirty="0"/>
              <a:t> and </a:t>
            </a:r>
            <a:r>
              <a:rPr lang="es-ES_tradnl" sz="2800" b="1" dirty="0" err="1"/>
              <a:t>organization</a:t>
            </a:r>
            <a:r>
              <a:rPr lang="es-ES_tradnl" sz="2800" b="1" dirty="0"/>
              <a:t> prior to </a:t>
            </a:r>
            <a:r>
              <a:rPr lang="es-ES_tradnl" sz="2800" b="1" dirty="0" err="1"/>
              <a:t>the</a:t>
            </a:r>
            <a:r>
              <a:rPr lang="es-ES_tradnl" sz="2800" b="1" dirty="0"/>
              <a:t> </a:t>
            </a:r>
            <a:r>
              <a:rPr lang="es-ES_tradnl" sz="2800" b="1" dirty="0" err="1"/>
              <a:t>arrival</a:t>
            </a:r>
            <a:r>
              <a:rPr lang="es-ES_tradnl" sz="2800" b="1" dirty="0"/>
              <a:t> of </a:t>
            </a:r>
            <a:r>
              <a:rPr lang="es-ES_tradnl" sz="2800" b="1" dirty="0" err="1"/>
              <a:t>student</a:t>
            </a:r>
            <a:r>
              <a:rPr lang="es-ES_tradnl" sz="2800" b="1" dirty="0"/>
              <a:t> </a:t>
            </a:r>
            <a:r>
              <a:rPr lang="es-ES_tradnl" sz="2800" b="1" dirty="0" err="1"/>
              <a:t>teams</a:t>
            </a:r>
            <a:r>
              <a:rPr lang="es-ES_tradnl" sz="2800" b="1" dirty="0"/>
              <a:t> </a:t>
            </a:r>
          </a:p>
        </p:txBody>
      </p:sp>
    </p:spTree>
    <p:extLst>
      <p:ext uri="{BB962C8B-B14F-4D97-AF65-F5344CB8AC3E}">
        <p14:creationId xmlns:p14="http://schemas.microsoft.com/office/powerpoint/2010/main" val="162140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5100" y="2205393"/>
            <a:ext cx="86868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It´s important that the student team stays together in the same place</a:t>
            </a:r>
            <a:endParaRPr lang="en-GB" sz="2400" dirty="0"/>
          </a:p>
          <a:p>
            <a:pPr lvl="0"/>
            <a:r>
              <a:rPr lang="en-US" sz="2400" dirty="0"/>
              <a:t>To lodge part of the team in one site and the other part in another site will be a challenge for the unity of the group and the leader will not be able to properly control and manage the team</a:t>
            </a:r>
            <a:endParaRPr lang="en-GB" sz="2400" dirty="0"/>
          </a:p>
          <a:p>
            <a:pPr lvl="0"/>
            <a:r>
              <a:rPr lang="en-US" sz="2400" dirty="0"/>
              <a:t>The ideal is to have a team of women (and a woman as the leader) or a team of men (and a man as the leader)</a:t>
            </a:r>
            <a:endParaRPr lang="en-GB" sz="2400" dirty="0"/>
          </a:p>
          <a:p>
            <a:pPr lvl="0"/>
            <a:r>
              <a:rPr lang="en-US" sz="2400" dirty="0"/>
              <a:t>The ideal is not to have a team of women and a team of a men working in the same city, even when the teams stay at different sites</a:t>
            </a:r>
            <a:endParaRPr lang="en-GB"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15509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Lodging</a:t>
            </a:r>
            <a:r>
              <a:rPr lang="es-ES_tradnl" sz="2800" b="1" dirty="0"/>
              <a:t>:</a:t>
            </a:r>
          </a:p>
        </p:txBody>
      </p:sp>
    </p:spTree>
    <p:extLst>
      <p:ext uri="{BB962C8B-B14F-4D97-AF65-F5344CB8AC3E}">
        <p14:creationId xmlns:p14="http://schemas.microsoft.com/office/powerpoint/2010/main" val="8797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5100" y="2205393"/>
            <a:ext cx="86868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Advantages of having a good lodging: the team will be more organized and efficient; the students will rest well and have good energy to work; the students will go back to school with a positive report; the image of publishing will be positive  </a:t>
            </a:r>
            <a:endParaRPr lang="en-GB" sz="2400" dirty="0"/>
          </a:p>
          <a:p>
            <a:pPr lvl="0"/>
            <a:r>
              <a:rPr lang="en-US" sz="2400" dirty="0"/>
              <a:t>The ideal is that the lodging can offer at least the following facilities: showers, sleeping rooms, kitchen and table for eating, a meeting </a:t>
            </a:r>
            <a:r>
              <a:rPr lang="en-US" sz="2400" dirty="0" smtClean="0"/>
              <a:t>room</a:t>
            </a:r>
            <a:endParaRPr lang="en-GB"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15509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Lodging</a:t>
            </a:r>
            <a:r>
              <a:rPr lang="es-ES_tradnl" sz="2800" b="1" dirty="0"/>
              <a:t>:</a:t>
            </a:r>
          </a:p>
        </p:txBody>
      </p:sp>
    </p:spTree>
    <p:extLst>
      <p:ext uri="{BB962C8B-B14F-4D97-AF65-F5344CB8AC3E}">
        <p14:creationId xmlns:p14="http://schemas.microsoft.com/office/powerpoint/2010/main" val="15522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5100" y="2205393"/>
            <a:ext cx="86868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t>There are three main possibilities in terms of lodging for the student teams:</a:t>
            </a:r>
            <a:endParaRPr lang="en-GB" sz="2400" dirty="0"/>
          </a:p>
          <a:p>
            <a:pPr marL="457200" lvl="0" indent="-457200">
              <a:buFont typeface="+mj-lt"/>
              <a:buAutoNum type="arabicPeriod"/>
            </a:pPr>
            <a:r>
              <a:rPr lang="en-US" sz="2400" dirty="0"/>
              <a:t>In a church that has proper facilities (not very recommended)</a:t>
            </a:r>
            <a:endParaRPr lang="en-GB" sz="2400" dirty="0"/>
          </a:p>
          <a:p>
            <a:pPr marL="457200" lvl="0" indent="-457200">
              <a:buFont typeface="+mj-lt"/>
              <a:buAutoNum type="arabicPeriod"/>
            </a:pPr>
            <a:r>
              <a:rPr lang="en-US" sz="2400" dirty="0"/>
              <a:t>In a school that has already facilities or can be adapted for such purpose</a:t>
            </a:r>
            <a:endParaRPr lang="en-GB" sz="2400" dirty="0"/>
          </a:p>
          <a:p>
            <a:pPr marL="457200" lvl="0" indent="-457200">
              <a:buFont typeface="+mj-lt"/>
              <a:buAutoNum type="arabicPeriod"/>
            </a:pPr>
            <a:r>
              <a:rPr lang="en-US" sz="2400" dirty="0"/>
              <a:t>In a house / apartment or other facility that can be rented for this purpose (most recommended)</a:t>
            </a:r>
            <a:endParaRPr lang="en-GB"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15509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Lodging</a:t>
            </a:r>
            <a:r>
              <a:rPr lang="es-ES_tradnl" sz="2800" b="1" dirty="0"/>
              <a:t>:</a:t>
            </a:r>
          </a:p>
        </p:txBody>
      </p:sp>
    </p:spTree>
    <p:extLst>
      <p:ext uri="{BB962C8B-B14F-4D97-AF65-F5344CB8AC3E}">
        <p14:creationId xmlns:p14="http://schemas.microsoft.com/office/powerpoint/2010/main" val="16346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5100" y="2129193"/>
            <a:ext cx="86868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300" b="1" dirty="0"/>
              <a:t>Important aspects to be taken into consideration:</a:t>
            </a:r>
            <a:endParaRPr lang="en-GB" sz="2300" b="1" dirty="0"/>
          </a:p>
          <a:p>
            <a:pPr lvl="0"/>
            <a:r>
              <a:rPr lang="en-US" sz="2300" b="1" dirty="0"/>
              <a:t>Location </a:t>
            </a:r>
            <a:r>
              <a:rPr lang="en-US" sz="2300" dirty="0"/>
              <a:t>– it needs to be centric or close to public transportation. When the lodging is too far from the city, students will loose too much time to go and come back from work</a:t>
            </a:r>
            <a:endParaRPr lang="en-GB" sz="2300" dirty="0"/>
          </a:p>
          <a:p>
            <a:pPr lvl="0"/>
            <a:r>
              <a:rPr lang="en-US" sz="2300" b="1" dirty="0"/>
              <a:t>Environment </a:t>
            </a:r>
            <a:r>
              <a:rPr lang="en-US" sz="2300" dirty="0"/>
              <a:t>– Students make noise. In addition, students will have worship, sing together and have other activities. Students also must rest and the lodging cannot be close by a noisy place. Thus, it´s very important to check the “environment” when choosing a facility </a:t>
            </a:r>
            <a:endParaRPr lang="en-GB" sz="2300" dirty="0"/>
          </a:p>
          <a:p>
            <a:pPr lvl="0"/>
            <a:r>
              <a:rPr lang="en-US" sz="2300" b="1" dirty="0"/>
              <a:t>General aspects</a:t>
            </a:r>
            <a:r>
              <a:rPr lang="en-US" sz="2300" dirty="0"/>
              <a:t> – Enough space, proper ventilation and illumination, enough water, faucets and shower facilities, among others, can contribute for the comfort  </a:t>
            </a:r>
            <a:r>
              <a:rPr lang="en-US" sz="2300" dirty="0" smtClean="0"/>
              <a:t>                                                  of </a:t>
            </a:r>
            <a:r>
              <a:rPr lang="en-US" sz="2300" dirty="0"/>
              <a:t>the students </a:t>
            </a:r>
            <a:endParaRPr lang="en-GB" sz="23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15128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Lodging</a:t>
            </a:r>
            <a:r>
              <a:rPr lang="es-ES_tradnl" sz="2800" b="1" dirty="0"/>
              <a:t>:</a:t>
            </a:r>
          </a:p>
        </p:txBody>
      </p:sp>
    </p:spTree>
    <p:extLst>
      <p:ext uri="{BB962C8B-B14F-4D97-AF65-F5344CB8AC3E}">
        <p14:creationId xmlns:p14="http://schemas.microsoft.com/office/powerpoint/2010/main" val="83430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txBox="1">
            <a:spLocks/>
          </p:cNvSpPr>
          <p:nvPr/>
        </p:nvSpPr>
        <p:spPr>
          <a:xfrm>
            <a:off x="165100" y="2129193"/>
            <a:ext cx="8686800" cy="353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t>Furnishings to be arranged for the lodging facility and students:</a:t>
            </a:r>
            <a:endParaRPr lang="en-GB" sz="2400" dirty="0"/>
          </a:p>
          <a:p>
            <a:pPr lvl="0">
              <a:spcBef>
                <a:spcPts val="0"/>
              </a:spcBef>
            </a:pPr>
            <a:r>
              <a:rPr lang="en-US" sz="2400" dirty="0"/>
              <a:t>Mattresses for all students and the leader</a:t>
            </a:r>
            <a:endParaRPr lang="en-GB" sz="2400" dirty="0"/>
          </a:p>
          <a:p>
            <a:pPr lvl="0">
              <a:spcBef>
                <a:spcPts val="0"/>
              </a:spcBef>
            </a:pPr>
            <a:r>
              <a:rPr lang="en-US" sz="2400" dirty="0"/>
              <a:t>Bunk beds </a:t>
            </a:r>
            <a:r>
              <a:rPr lang="en-US" sz="2400" dirty="0" smtClean="0"/>
              <a:t> </a:t>
            </a:r>
            <a:endParaRPr lang="en-GB" sz="2400" dirty="0"/>
          </a:p>
          <a:p>
            <a:pPr lvl="0">
              <a:spcBef>
                <a:spcPts val="0"/>
              </a:spcBef>
            </a:pPr>
            <a:r>
              <a:rPr lang="en-US" sz="2400" dirty="0"/>
              <a:t>At least a small </a:t>
            </a:r>
            <a:r>
              <a:rPr lang="en-US" sz="2400" dirty="0" smtClean="0"/>
              <a:t>stove, microwave </a:t>
            </a:r>
            <a:r>
              <a:rPr lang="en-US" sz="2400" dirty="0"/>
              <a:t>and some pans</a:t>
            </a:r>
            <a:endParaRPr lang="en-GB" sz="2400" dirty="0"/>
          </a:p>
          <a:p>
            <a:pPr lvl="0">
              <a:spcBef>
                <a:spcPts val="0"/>
              </a:spcBef>
            </a:pPr>
            <a:r>
              <a:rPr lang="en-US" sz="2400" dirty="0"/>
              <a:t>A refrigerator </a:t>
            </a:r>
            <a:endParaRPr lang="en-GB" sz="2400" dirty="0"/>
          </a:p>
          <a:p>
            <a:pPr lvl="0">
              <a:spcBef>
                <a:spcPts val="0"/>
              </a:spcBef>
            </a:pPr>
            <a:r>
              <a:rPr lang="en-US" sz="2400" dirty="0"/>
              <a:t>Table for eating</a:t>
            </a:r>
            <a:endParaRPr lang="en-GB" sz="2400" dirty="0"/>
          </a:p>
          <a:p>
            <a:pPr lvl="0">
              <a:spcBef>
                <a:spcPts val="0"/>
              </a:spcBef>
            </a:pPr>
            <a:r>
              <a:rPr lang="en-US" sz="2400" dirty="0"/>
              <a:t>Chairs for the meetings </a:t>
            </a:r>
            <a:endParaRPr lang="en-GB" sz="2400" dirty="0"/>
          </a:p>
          <a:p>
            <a:pPr lvl="0">
              <a:spcBef>
                <a:spcPts val="0"/>
              </a:spcBef>
            </a:pPr>
            <a:r>
              <a:rPr lang="en-US" sz="2400" dirty="0" smtClean="0"/>
              <a:t>A separate room with a table </a:t>
            </a:r>
            <a:r>
              <a:rPr lang="en-US" sz="2400" dirty="0"/>
              <a:t>for the </a:t>
            </a:r>
            <a:r>
              <a:rPr lang="en-US" sz="2400" dirty="0" smtClean="0"/>
              <a:t>leader and </a:t>
            </a:r>
            <a:r>
              <a:rPr lang="en-US" sz="2400" smtClean="0"/>
              <a:t>to keep inventory </a:t>
            </a:r>
            <a:endParaRPr lang="en-GB" sz="2400" dirty="0"/>
          </a:p>
          <a:p>
            <a:pPr>
              <a:spcBef>
                <a:spcPts val="0"/>
              </a:spcBef>
            </a:pPr>
            <a:r>
              <a:rPr lang="en-US" sz="2400" dirty="0"/>
              <a:t>Before students arrive these materials must be in place, so the leader and the students will not loose time with arrangements and will start to work immediately</a:t>
            </a:r>
            <a:endParaRPr lang="en-GB" sz="2400" dirty="0"/>
          </a:p>
        </p:txBody>
      </p:sp>
      <p:sp>
        <p:nvSpPr>
          <p:cNvPr id="6" name="Content Placeholder 2"/>
          <p:cNvSpPr txBox="1">
            <a:spLocks/>
          </p:cNvSpPr>
          <p:nvPr/>
        </p:nvSpPr>
        <p:spPr>
          <a:xfrm>
            <a:off x="457200" y="319935"/>
            <a:ext cx="8229600" cy="129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How to organize and take care of student teams </a:t>
            </a:r>
          </a:p>
        </p:txBody>
      </p:sp>
      <p:sp>
        <p:nvSpPr>
          <p:cNvPr id="4" name="Content Placeholder 2"/>
          <p:cNvSpPr txBox="1">
            <a:spLocks/>
          </p:cNvSpPr>
          <p:nvPr/>
        </p:nvSpPr>
        <p:spPr>
          <a:xfrm>
            <a:off x="457200" y="1512864"/>
            <a:ext cx="8317709" cy="646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800" b="1" dirty="0" err="1"/>
              <a:t>Lodging</a:t>
            </a:r>
            <a:r>
              <a:rPr lang="es-ES_tradnl" sz="2800" b="1" dirty="0"/>
              <a:t>:</a:t>
            </a:r>
          </a:p>
        </p:txBody>
      </p:sp>
    </p:spTree>
    <p:extLst>
      <p:ext uri="{BB962C8B-B14F-4D97-AF65-F5344CB8AC3E}">
        <p14:creationId xmlns:p14="http://schemas.microsoft.com/office/powerpoint/2010/main" val="214052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dissolv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dissolv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dissolv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dissolve">
                                      <p:cBhvr>
                                        <p:cTn id="5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3396</TotalTime>
  <Words>1799</Words>
  <Application>Microsoft Macintosh PowerPoint</Application>
  <PresentationFormat>Presentación en pantalla (4:3)</PresentationFormat>
  <Paragraphs>125</Paragraphs>
  <Slides>22</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Calibri</vt:lpstr>
      <vt:lpstr>Mangal</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MENTAL HEALTH</dc:title>
  <dc:creator>Valerie Dufour</dc:creator>
  <cp:lastModifiedBy>Sergio Roberto Mato Riner</cp:lastModifiedBy>
  <cp:revision>144</cp:revision>
  <cp:lastPrinted>2017-02-23T19:08:59Z</cp:lastPrinted>
  <dcterms:created xsi:type="dcterms:W3CDTF">2017-01-29T16:59:04Z</dcterms:created>
  <dcterms:modified xsi:type="dcterms:W3CDTF">2017-04-26T09:47:33Z</dcterms:modified>
</cp:coreProperties>
</file>