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77" r:id="rId2"/>
    <p:sldId id="257" r:id="rId3"/>
    <p:sldId id="276" r:id="rId4"/>
    <p:sldId id="295" r:id="rId5"/>
    <p:sldId id="296" r:id="rId6"/>
    <p:sldId id="298" r:id="rId7"/>
    <p:sldId id="297" r:id="rId8"/>
    <p:sldId id="300" r:id="rId9"/>
    <p:sldId id="263" r:id="rId10"/>
    <p:sldId id="294" r:id="rId11"/>
    <p:sldId id="293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17"/>
    <p:restoredTop sz="93556"/>
  </p:normalViewPr>
  <p:slideViewPr>
    <p:cSldViewPr snapToGrid="0" snapToObjects="1">
      <p:cViewPr>
        <p:scale>
          <a:sx n="61" d="100"/>
          <a:sy n="61" d="100"/>
        </p:scale>
        <p:origin x="10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0D979-66B3-514B-B3CE-8969A9324050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53DFE-4AC0-5346-A2CC-6D851566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7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5C70E1-E00B-8E49-B109-4854CDBA63FA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0607-818C-A44D-897D-2686A07B7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04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306" y="4116917"/>
            <a:ext cx="10408394" cy="1915647"/>
          </a:xfrm>
        </p:spPr>
        <p:txBody>
          <a:bodyPr/>
          <a:lstStyle/>
          <a:p>
            <a:r>
              <a:rPr lang="en-US" sz="3600" b="1" dirty="0" smtClean="0">
                <a:latin typeface="Copperplate Gothic Bold" charset="0"/>
                <a:ea typeface="Copperplate Gothic Bold" charset="0"/>
                <a:cs typeface="Copperplate Gothic Bold" charset="0"/>
              </a:rPr>
              <a:t>Leadership Development:</a:t>
            </a:r>
            <a:br>
              <a:rPr lang="en-US" sz="3600" b="1" dirty="0" smtClean="0">
                <a:latin typeface="Copperplate Gothic Bold" charset="0"/>
                <a:ea typeface="Copperplate Gothic Bold" charset="0"/>
                <a:cs typeface="Copperplate Gothic Bold" charset="0"/>
              </a:rPr>
            </a:br>
            <a:r>
              <a:rPr lang="en-US" sz="3600" b="1" smtClean="0">
                <a:latin typeface="Copperplate Gothic Bold" charset="0"/>
                <a:ea typeface="Copperplate Gothic Bold" charset="0"/>
                <a:cs typeface="Copperplate Gothic Bold" charset="0"/>
              </a:rPr>
              <a:t>From a Student </a:t>
            </a:r>
            <a:r>
              <a:rPr lang="en-US" sz="3600" b="1" dirty="0" smtClean="0">
                <a:latin typeface="Copperplate Gothic Bold" charset="0"/>
                <a:ea typeface="Copperplate Gothic Bold" charset="0"/>
                <a:cs typeface="Copperplate Gothic Bold" charset="0"/>
              </a:rPr>
              <a:t>Leader </a:t>
            </a:r>
            <a:r>
              <a:rPr lang="en-US" sz="3600" b="1" smtClean="0">
                <a:latin typeface="Copperplate Gothic Bold" charset="0"/>
                <a:ea typeface="Copperplate Gothic Bold" charset="0"/>
                <a:cs typeface="Copperplate Gothic Bold" charset="0"/>
              </a:rPr>
              <a:t>to a Publishing Director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306" y="5545214"/>
            <a:ext cx="8825658" cy="860400"/>
          </a:xfrm>
        </p:spPr>
        <p:txBody>
          <a:bodyPr/>
          <a:lstStyle/>
          <a:p>
            <a:endParaRPr lang="en-US" dirty="0" smtClean="0"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dirty="0" smtClean="0">
                <a:latin typeface="Copperplate" charset="0"/>
                <a:ea typeface="Copperplate" charset="0"/>
                <a:cs typeface="Copperplate" charset="0"/>
              </a:rPr>
              <a:t>By GC Publishing Department</a:t>
            </a:r>
            <a:endParaRPr lang="en-US" dirty="0">
              <a:latin typeface="Copperplate" charset="0"/>
              <a:ea typeface="Copperplate" charset="0"/>
              <a:cs typeface="Copperplat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05" y="522087"/>
            <a:ext cx="5394697" cy="359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>
              <a:ea typeface="Copperplate" charset="0"/>
              <a:cs typeface="Copperplate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Student Team Leader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Student Summer Associate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Conference Associate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University Campus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Union Associate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ea typeface="Copperplate" charset="0"/>
                <a:cs typeface="Copperplate" charset="0"/>
              </a:rPr>
              <a:t>Division Associate Publishing Director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>
                <a:latin typeface="Copperplate Gothic Bold" charset="0"/>
                <a:ea typeface="Copperplate Gothic Bold" charset="0"/>
                <a:cs typeface="Copperplate Gothic Bold" charset="0"/>
              </a:rPr>
              <a:t>Different Levels of Student Publishing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charset="0"/>
                <a:ea typeface="Copperplate Gothic Bold" charset="0"/>
                <a:cs typeface="Copperplate Gothic Bold" charset="0"/>
              </a:rPr>
              <a:t>How to develop new Publishing Directors</a:t>
            </a:r>
            <a:endParaRPr lang="en-US" sz="5400" dirty="0"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/>
              <a:t>There is only one </a:t>
            </a:r>
            <a:r>
              <a:rPr lang="en-US" sz="3200" dirty="0" smtClean="0"/>
              <a:t>method: </a:t>
            </a:r>
            <a:r>
              <a:rPr lang="en-US" sz="4400" b="1" dirty="0" smtClean="0"/>
              <a:t>Only </a:t>
            </a:r>
            <a:r>
              <a:rPr lang="en-US" sz="4400" b="1" dirty="0"/>
              <a:t>a</a:t>
            </a:r>
            <a:r>
              <a:rPr lang="en-US" sz="4400" b="1" dirty="0" smtClean="0"/>
              <a:t> </a:t>
            </a:r>
            <a:r>
              <a:rPr lang="en-US" sz="4400" b="1" dirty="0"/>
              <a:t>leader can train another leader</a:t>
            </a:r>
            <a:r>
              <a:rPr lang="en-US" sz="3200" dirty="0"/>
              <a:t>. There is no cloning of leaders, but there is reproduction. This, should be a permanent task in the </a:t>
            </a:r>
            <a:r>
              <a:rPr lang="en-US" sz="3200" dirty="0" smtClean="0"/>
              <a:t>Publishing Ministry, </a:t>
            </a:r>
            <a:r>
              <a:rPr lang="en-US" sz="3200" dirty="0"/>
              <a:t>otherwise </a:t>
            </a:r>
            <a:r>
              <a:rPr lang="en-US" sz="3200" dirty="0" smtClean="0"/>
              <a:t>we’ll not produce good results.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40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/>
              <a:t>The </a:t>
            </a:r>
            <a:r>
              <a:rPr lang="en-US" sz="4400" b="1" dirty="0"/>
              <a:t>success</a:t>
            </a:r>
            <a:r>
              <a:rPr lang="en-US" sz="3200" dirty="0"/>
              <a:t> of any venture </a:t>
            </a:r>
            <a:r>
              <a:rPr lang="en-US" sz="4400" b="1" dirty="0"/>
              <a:t>depends on </a:t>
            </a:r>
            <a:r>
              <a:rPr lang="en-US" sz="4400" b="1" dirty="0" smtClean="0"/>
              <a:t>the person </a:t>
            </a:r>
            <a:r>
              <a:rPr lang="en-US" sz="4400" b="1" dirty="0"/>
              <a:t>who leads</a:t>
            </a:r>
            <a:r>
              <a:rPr lang="en-US" sz="3200" dirty="0"/>
              <a:t> it. In all departments of the Church we could </a:t>
            </a:r>
            <a:r>
              <a:rPr lang="en-US" sz="3200" dirty="0" smtClean="0"/>
              <a:t>make less mistakes by putting in place a system to discover and train leaders while they are still young.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2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/>
              <a:t>S</a:t>
            </a:r>
            <a:r>
              <a:rPr lang="en-US" sz="3200" dirty="0" smtClean="0"/>
              <a:t>elect </a:t>
            </a:r>
            <a:r>
              <a:rPr lang="en-US" sz="3200" dirty="0"/>
              <a:t>and train a good </a:t>
            </a:r>
            <a:r>
              <a:rPr lang="en-US" sz="3200" dirty="0" smtClean="0"/>
              <a:t>Publishing Director is long </a:t>
            </a:r>
            <a:r>
              <a:rPr lang="en-US" sz="3200" dirty="0"/>
              <a:t>process, which begins, </a:t>
            </a:r>
            <a:r>
              <a:rPr lang="en-US" sz="3200" dirty="0" smtClean="0"/>
              <a:t>moreover during his time as a theology student..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37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 smtClean="0"/>
              <a:t>A Theology student can </a:t>
            </a:r>
            <a:r>
              <a:rPr lang="en-US" sz="3200" dirty="0"/>
              <a:t>be awakened to </a:t>
            </a:r>
            <a:r>
              <a:rPr lang="en-US" sz="3200" dirty="0" smtClean="0"/>
              <a:t>become </a:t>
            </a:r>
            <a:r>
              <a:rPr lang="en-US" sz="4400" b="1" dirty="0" smtClean="0"/>
              <a:t>a pastor </a:t>
            </a:r>
            <a:r>
              <a:rPr lang="en-US" sz="4400" b="1" dirty="0"/>
              <a:t>in the </a:t>
            </a:r>
            <a:r>
              <a:rPr lang="en-US" sz="4400" b="1" dirty="0" smtClean="0"/>
              <a:t>Publishing Ministry</a:t>
            </a:r>
            <a:r>
              <a:rPr lang="en-US" sz="3200" dirty="0" smtClean="0"/>
              <a:t>. </a:t>
            </a:r>
            <a:r>
              <a:rPr lang="en-US" sz="3200" dirty="0"/>
              <a:t>His vision of the evangelistic mission of this work, his leadership and influence, are indicative of a</a:t>
            </a:r>
            <a:r>
              <a:rPr lang="en-US" sz="3200" dirty="0" smtClean="0"/>
              <a:t> </a:t>
            </a:r>
            <a:r>
              <a:rPr lang="en-US" sz="3200" dirty="0"/>
              <a:t>potential </a:t>
            </a:r>
            <a:r>
              <a:rPr lang="en-US" sz="3200" dirty="0" smtClean="0"/>
              <a:t>future Publishing Director.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24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/>
              <a:t>It is the responsibility of the </a:t>
            </a:r>
            <a:r>
              <a:rPr lang="en-US" sz="4400" b="1" dirty="0" smtClean="0"/>
              <a:t>Union Publishing Director</a:t>
            </a:r>
            <a:r>
              <a:rPr lang="en-US" sz="3200" dirty="0" smtClean="0"/>
              <a:t>, </a:t>
            </a:r>
            <a:r>
              <a:rPr lang="en-US" sz="3200" dirty="0"/>
              <a:t>assisted by </a:t>
            </a:r>
            <a:r>
              <a:rPr lang="en-US" sz="3200" dirty="0" smtClean="0"/>
              <a:t>Conference Publishing Directors, </a:t>
            </a:r>
            <a:r>
              <a:rPr lang="en-US" sz="3200" dirty="0"/>
              <a:t>to be the investigating agent, discoverer and </a:t>
            </a:r>
            <a:r>
              <a:rPr lang="en-US" sz="3200" dirty="0" smtClean="0"/>
              <a:t>educator.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88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3200" dirty="0"/>
              <a:t>The </a:t>
            </a:r>
            <a:r>
              <a:rPr lang="en-US" sz="3200" dirty="0" smtClean="0"/>
              <a:t>Union Publishing Director must visit </a:t>
            </a:r>
            <a:r>
              <a:rPr lang="en-US" sz="3200" dirty="0"/>
              <a:t>the student in the college, present </a:t>
            </a:r>
            <a:r>
              <a:rPr lang="en-US" sz="3200" dirty="0" smtClean="0"/>
              <a:t>God’s </a:t>
            </a:r>
            <a:r>
              <a:rPr lang="en-US" sz="4400" b="1" dirty="0" smtClean="0"/>
              <a:t>vision for Publishing Ministries </a:t>
            </a:r>
            <a:r>
              <a:rPr lang="en-US" sz="3200" dirty="0" smtClean="0"/>
              <a:t>Department. A theology student </a:t>
            </a:r>
            <a:r>
              <a:rPr lang="en-US" sz="3200" dirty="0"/>
              <a:t>needs to understand that being a </a:t>
            </a:r>
            <a:r>
              <a:rPr lang="en-US" sz="3200" dirty="0" smtClean="0"/>
              <a:t>Publishing Director is </a:t>
            </a:r>
            <a:r>
              <a:rPr lang="en-US" sz="4000" b="1" dirty="0" smtClean="0"/>
              <a:t>not a matter of holding </a:t>
            </a:r>
            <a:r>
              <a:rPr lang="en-US" sz="4000" b="1" dirty="0"/>
              <a:t>a </a:t>
            </a:r>
            <a:r>
              <a:rPr lang="en-US" sz="4000" b="1" dirty="0" smtClean="0"/>
              <a:t>position, or being a ”Department Director”</a:t>
            </a:r>
            <a:r>
              <a:rPr lang="en-US" sz="3200" dirty="0" smtClean="0"/>
              <a:t>. Instead it is a mission for life.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4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/>
              <a:t>When we prepare young pastors to be </a:t>
            </a:r>
            <a:r>
              <a:rPr lang="en-US" sz="3200" dirty="0" smtClean="0"/>
              <a:t>Publishing Directors, </a:t>
            </a:r>
            <a:r>
              <a:rPr lang="en-US" sz="3200" dirty="0"/>
              <a:t>we generate in the </a:t>
            </a:r>
            <a:r>
              <a:rPr lang="en-US" sz="3200" dirty="0" smtClean="0"/>
              <a:t>Conferences where they work at </a:t>
            </a:r>
            <a:r>
              <a:rPr lang="en-US" sz="3200" dirty="0"/>
              <a:t>a strong Student </a:t>
            </a:r>
            <a:r>
              <a:rPr lang="en-US" sz="3200" dirty="0" smtClean="0"/>
              <a:t>program, </a:t>
            </a:r>
            <a:r>
              <a:rPr lang="en-US" sz="3200" dirty="0"/>
              <a:t>which in itself will continue to awaken new leaderships</a:t>
            </a:r>
            <a:r>
              <a:rPr lang="en-US" sz="320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3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 smtClean="0"/>
              <a:t>We </a:t>
            </a:r>
            <a:r>
              <a:rPr lang="en-US" sz="3200" dirty="0"/>
              <a:t>create a virtuous circle and there is no shortage of leadership. It will no longer be necessary to improvise when we need Directors. </a:t>
            </a:r>
          </a:p>
        </p:txBody>
      </p:sp>
    </p:spTree>
    <p:extLst>
      <p:ext uri="{BB962C8B-B14F-4D97-AF65-F5344CB8AC3E}">
        <p14:creationId xmlns:p14="http://schemas.microsoft.com/office/powerpoint/2010/main" val="8356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2"/>
          <p:cNvSpPr>
            <a:spLocks noGrp="1"/>
          </p:cNvSpPr>
          <p:nvPr>
            <p:ph idx="1"/>
          </p:nvPr>
        </p:nvSpPr>
        <p:spPr>
          <a:xfrm>
            <a:off x="1103312" y="1743740"/>
            <a:ext cx="8946541" cy="450465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200" dirty="0"/>
              <a:t>The </a:t>
            </a:r>
            <a:r>
              <a:rPr lang="en-US" sz="6000" b="1" dirty="0"/>
              <a:t>greatest need </a:t>
            </a:r>
            <a:r>
              <a:rPr lang="en-US" sz="4200" dirty="0"/>
              <a:t>of the </a:t>
            </a:r>
            <a:r>
              <a:rPr lang="en-US" sz="4200" dirty="0" smtClean="0"/>
              <a:t>Publishing Ministries Department </a:t>
            </a:r>
            <a:r>
              <a:rPr lang="en-US" sz="4200" dirty="0"/>
              <a:t>is the </a:t>
            </a:r>
            <a:r>
              <a:rPr lang="en-US" sz="5400" b="1" dirty="0"/>
              <a:t>development of </a:t>
            </a:r>
            <a:r>
              <a:rPr lang="en-US" sz="5400" b="1" dirty="0" smtClean="0"/>
              <a:t>capable people to lead </a:t>
            </a:r>
            <a:r>
              <a:rPr lang="en-US" sz="4200" dirty="0"/>
              <a:t>with wisdom, technical knowledge, sufficient experience and </a:t>
            </a:r>
            <a:r>
              <a:rPr lang="en-US" sz="4200" dirty="0" smtClean="0"/>
              <a:t>commitment.</a:t>
            </a:r>
            <a:endParaRPr sz="4200" i="1" dirty="0">
              <a:latin typeface="Copperplate" charset="0"/>
              <a:ea typeface="Copperplate" charset="0"/>
              <a:cs typeface="Copperpl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 smtClean="0"/>
              <a:t>Certainly </a:t>
            </a:r>
            <a:r>
              <a:rPr lang="en-US" sz="3200" dirty="0"/>
              <a:t>this process requires time, dedication and financial resources. However, when we </a:t>
            </a:r>
            <a:r>
              <a:rPr lang="en-US" sz="3200" dirty="0" smtClean="0"/>
              <a:t>have a vision, we will create </a:t>
            </a:r>
            <a:r>
              <a:rPr lang="en-US" sz="3200" dirty="0"/>
              <a:t>goodwill </a:t>
            </a:r>
            <a:r>
              <a:rPr lang="en-US" sz="3200" dirty="0" smtClean="0"/>
              <a:t>and conditions for its implementation.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20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3200" dirty="0"/>
              <a:t>"</a:t>
            </a:r>
            <a:r>
              <a:rPr lang="en-US" sz="3200" dirty="0" smtClean="0"/>
              <a:t>The </a:t>
            </a:r>
            <a:r>
              <a:rPr lang="en-US" sz="3200" dirty="0"/>
              <a:t>Associate </a:t>
            </a:r>
            <a:r>
              <a:rPr lang="en-US" sz="3200" dirty="0" smtClean="0"/>
              <a:t>Publishing Director’s plan </a:t>
            </a:r>
            <a:r>
              <a:rPr lang="en-US" sz="3200" dirty="0"/>
              <a:t>was established for at least three reasons: </a:t>
            </a:r>
            <a:endParaRPr lang="en-US" sz="3200" dirty="0" smtClean="0"/>
          </a:p>
          <a:p>
            <a:endParaRPr lang="en-US" sz="3200" dirty="0"/>
          </a:p>
          <a:p>
            <a:pPr marL="857250" lvl="1" indent="-457200">
              <a:buFont typeface="+mj-lt"/>
              <a:buAutoNum type="arabicPeriod"/>
            </a:pPr>
            <a:r>
              <a:rPr lang="en-US" sz="2800" dirty="0" smtClean="0"/>
              <a:t>Due </a:t>
            </a:r>
            <a:r>
              <a:rPr lang="en-US" sz="2800" dirty="0"/>
              <a:t>to the growth </a:t>
            </a:r>
            <a:r>
              <a:rPr lang="en-US" sz="2800" dirty="0" smtClean="0"/>
              <a:t>of Full Time/Part Time </a:t>
            </a:r>
            <a:r>
              <a:rPr lang="en-US" sz="2800" dirty="0"/>
              <a:t>and Student </a:t>
            </a:r>
            <a:r>
              <a:rPr lang="en-US" sz="2800" dirty="0" smtClean="0"/>
              <a:t>LEs, </a:t>
            </a:r>
            <a:r>
              <a:rPr lang="en-US" sz="2800" dirty="0"/>
              <a:t>the </a:t>
            </a:r>
            <a:r>
              <a:rPr lang="en-US" sz="2800" dirty="0" smtClean="0"/>
              <a:t>Conference Publishing Director can not give equal attention to each area of the Publishing Ministries.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3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57250" lvl="1" indent="-457200">
              <a:buFont typeface="+mj-lt"/>
              <a:buAutoNum type="arabicPeriod" startAt="2"/>
            </a:pPr>
            <a:r>
              <a:rPr lang="en-US" sz="2800" dirty="0" smtClean="0"/>
              <a:t>The </a:t>
            </a:r>
            <a:r>
              <a:rPr lang="en-US" sz="2800" dirty="0"/>
              <a:t>second reason was that, in order to keep </a:t>
            </a:r>
            <a:r>
              <a:rPr lang="en-US" sz="2800" dirty="0" smtClean="0"/>
              <a:t>up with the growth of the Student LE program, a director </a:t>
            </a:r>
            <a:r>
              <a:rPr lang="en-US" sz="2800" dirty="0"/>
              <a:t>needed to be familiar with the students; </a:t>
            </a:r>
            <a:r>
              <a:rPr lang="en-US" sz="2800" dirty="0" smtClean="0"/>
              <a:t>Preferably, the Associate PD should be a young person with full </a:t>
            </a:r>
            <a:r>
              <a:rPr lang="en-US" sz="2800" dirty="0"/>
              <a:t>knowledge of </a:t>
            </a:r>
            <a:r>
              <a:rPr lang="en-US" sz="2800" dirty="0" smtClean="0"/>
              <a:t>student program. </a:t>
            </a:r>
          </a:p>
        </p:txBody>
      </p:sp>
    </p:spTree>
    <p:extLst>
      <p:ext uri="{BB962C8B-B14F-4D97-AF65-F5344CB8AC3E}">
        <p14:creationId xmlns:p14="http://schemas.microsoft.com/office/powerpoint/2010/main" val="16809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lvl="1" indent="-514350">
              <a:buFont typeface="+mj-lt"/>
              <a:buAutoNum type="arabicPeriod" startAt="3"/>
            </a:pPr>
            <a:r>
              <a:rPr lang="en-US" sz="2800" dirty="0" smtClean="0"/>
              <a:t>The </a:t>
            </a:r>
            <a:r>
              <a:rPr lang="en-US" sz="2800" dirty="0"/>
              <a:t>third reason was </a:t>
            </a:r>
            <a:r>
              <a:rPr lang="en-US" sz="2800" dirty="0" smtClean="0"/>
              <a:t>to prepare new Publishing Directors thus forming </a:t>
            </a:r>
            <a:r>
              <a:rPr lang="en-US" sz="2800" dirty="0"/>
              <a:t>a 'practical school' for those </a:t>
            </a:r>
            <a:r>
              <a:rPr lang="en-US" sz="2800" dirty="0" smtClean="0"/>
              <a:t>who would start serving in Publishing leadership </a:t>
            </a:r>
            <a:r>
              <a:rPr lang="en-US" sz="2800" dirty="0"/>
              <a:t>after graduating from </a:t>
            </a:r>
            <a:r>
              <a:rPr lang="en-US" sz="2800" dirty="0" smtClean="0"/>
              <a:t>theology” (</a:t>
            </a:r>
            <a:r>
              <a:rPr lang="pt-BR" sz="2800" dirty="0" smtClean="0"/>
              <a:t>A </a:t>
            </a:r>
            <a:r>
              <a:rPr lang="pt-BR" sz="2800" dirty="0"/>
              <a:t>Colportagem Adventista no Brasil - Uma Breve </a:t>
            </a:r>
            <a:r>
              <a:rPr lang="pt-BR" sz="2800" dirty="0" smtClean="0"/>
              <a:t>História. </a:t>
            </a:r>
            <a:r>
              <a:rPr lang="pt-BR" sz="2800" i="1" dirty="0" err="1" smtClean="0"/>
              <a:t>Canvassing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work</a:t>
            </a:r>
            <a:r>
              <a:rPr lang="pt-BR" sz="2800" i="1" dirty="0" smtClean="0"/>
              <a:t> in </a:t>
            </a:r>
            <a:r>
              <a:rPr lang="pt-BR" sz="2800" i="1" dirty="0" err="1" smtClean="0"/>
              <a:t>Brazil</a:t>
            </a:r>
            <a:r>
              <a:rPr lang="pt-BR" sz="2800" i="1" dirty="0" smtClean="0"/>
              <a:t> – A </a:t>
            </a:r>
            <a:r>
              <a:rPr lang="pt-BR" sz="2800" i="1" dirty="0" err="1" smtClean="0"/>
              <a:t>Brief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History</a:t>
            </a:r>
            <a:r>
              <a:rPr lang="pt-BR" sz="2800" dirty="0" smtClean="0"/>
              <a:t>, p. 105).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9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x-none"/>
          </a:p>
        </p:txBody>
      </p:sp>
      <p:sp>
        <p:nvSpPr>
          <p:cNvPr id="40962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x-none"/>
          </a:p>
        </p:txBody>
      </p:sp>
      <p:pic>
        <p:nvPicPr>
          <p:cNvPr id="40963" name="2-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8575"/>
            <a:ext cx="12242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6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Because it is an activity whose results quickly </a:t>
            </a:r>
            <a:r>
              <a:rPr lang="en-US" sz="3600" dirty="0" smtClean="0"/>
              <a:t>show </a:t>
            </a:r>
            <a:r>
              <a:rPr lang="en-US" sz="3600" dirty="0"/>
              <a:t>success or failure, it is not possible for someone with no leadership qualifications to </a:t>
            </a:r>
            <a:r>
              <a:rPr lang="en-US" sz="3600" dirty="0" smtClean="0"/>
              <a:t>lead </a:t>
            </a:r>
            <a:r>
              <a:rPr lang="en-US" sz="3600" dirty="0"/>
              <a:t>for a long time. This explains in part the </a:t>
            </a:r>
            <a:r>
              <a:rPr lang="en-US" sz="3600" dirty="0" smtClean="0"/>
              <a:t>large turn-over of Publishing Directors.</a:t>
            </a:r>
            <a:endParaRPr lang="en-US" sz="3600" dirty="0">
              <a:latin typeface="Copperplate" charset="0"/>
              <a:ea typeface="Copperplate" charset="0"/>
              <a:cs typeface="Copperpl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charset="0"/>
                <a:ea typeface="Copperplate Gothic Bold" charset="0"/>
                <a:cs typeface="Copperplate Gothic Bold" charset="0"/>
              </a:rPr>
              <a:t>Two Paths of Publishing Leaders development</a:t>
            </a:r>
            <a:endParaRPr lang="en-US" sz="5400" dirty="0"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Leaders Developed From the Rank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Conference Publishing Assistant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Conference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Union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Division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General Conference Publishing Director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56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3312" y="452718"/>
            <a:ext cx="3893990" cy="140053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Growing according to experience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When they become Publishing Director they know very well how to work with Full Time / Part Time LEs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They know by experience what is all about being a LE Assistant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54492" y="2056092"/>
            <a:ext cx="5467163" cy="420024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They don</a:t>
            </a:r>
            <a:r>
              <a:rPr lang="uk-UA" sz="2400" dirty="0" smtClean="0"/>
              <a:t>’</a:t>
            </a:r>
            <a:r>
              <a:rPr lang="en-US" sz="2400" dirty="0" smtClean="0"/>
              <a:t>t know much on Student LE Program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Because they aren’t graduated in theology they might struggle with low self-esteem among their colleagues pastors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When they are not reelected as Conference/Union Publishing Director,  the church sometimes don</a:t>
            </a:r>
            <a:r>
              <a:rPr lang="uk-UA" sz="2400" dirty="0" smtClean="0"/>
              <a:t>’</a:t>
            </a:r>
            <a:r>
              <a:rPr lang="en-US" sz="2400" dirty="0" smtClean="0"/>
              <a:t>t have a way to keep them employed</a:t>
            </a:r>
          </a:p>
          <a:p>
            <a:pPr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646957" y="452718"/>
            <a:ext cx="435119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 smtClean="0"/>
          </a:p>
          <a:p>
            <a:r>
              <a:rPr lang="en-US" b="1" dirty="0" smtClean="0"/>
              <a:t>Cons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38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Leaders Developed From the Student LE Program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Student 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Student LE Team Team Leader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Student LE Program Conference Coordinator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Conference Associate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Conference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Union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Division Publishing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General Conference Publishing Director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5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3312" y="452718"/>
            <a:ext cx="3893990" cy="140053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K</a:t>
            </a:r>
            <a:r>
              <a:rPr lang="en-US" sz="2400" dirty="0" smtClean="0"/>
              <a:t>now how to work with young people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Learn to implement team work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Identity with the theology seminary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Develop people and lead them with focus on results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pPr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105656" cy="420024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No experience with full time LEs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Become Department Director when they are still young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pPr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646957" y="452718"/>
            <a:ext cx="435119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 smtClean="0"/>
          </a:p>
          <a:p>
            <a:r>
              <a:rPr lang="en-US" b="1" dirty="0" smtClean="0"/>
              <a:t>Cons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8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charset="0"/>
                <a:ea typeface="Copperplate Gothic Bold" charset="0"/>
                <a:cs typeface="Copperplate Gothic Bold" charset="0"/>
              </a:rPr>
              <a:t>Different Levels of Student Publishing Leaders</a:t>
            </a:r>
            <a:endParaRPr lang="en-US" sz="5400" dirty="0"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566</TotalTime>
  <Words>768</Words>
  <Application>Microsoft Macintosh PowerPoint</Application>
  <PresentationFormat>Widescreen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Century Gothic</vt:lpstr>
      <vt:lpstr>Copperplate</vt:lpstr>
      <vt:lpstr>Copperplate Gothic Bold</vt:lpstr>
      <vt:lpstr>Wingdings</vt:lpstr>
      <vt:lpstr>Wingdings 3</vt:lpstr>
      <vt:lpstr>Arial</vt:lpstr>
      <vt:lpstr>Ion</vt:lpstr>
      <vt:lpstr>Leadership Development: From a Student Leader to a Publishing Director</vt:lpstr>
      <vt:lpstr>PowerPoint Presentation</vt:lpstr>
      <vt:lpstr>PowerPoint Presentation</vt:lpstr>
      <vt:lpstr>Two Paths of Publishing Leaders development</vt:lpstr>
      <vt:lpstr>Leaders Developed From the Rank</vt:lpstr>
      <vt:lpstr> Pros</vt:lpstr>
      <vt:lpstr>Leaders Developed From the Student LE Program</vt:lpstr>
      <vt:lpstr> Pros</vt:lpstr>
      <vt:lpstr>Different Levels of Student Publishing Leaders</vt:lpstr>
      <vt:lpstr>Different Levels of Student Publishing Leaders</vt:lpstr>
      <vt:lpstr>How to develop new Publishing Directors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arrangements and attention to theology students </dc:title>
  <dc:creator>Microsoft Office User</dc:creator>
  <cp:lastModifiedBy>Microsoft Office User</cp:lastModifiedBy>
  <cp:revision>36</cp:revision>
  <dcterms:created xsi:type="dcterms:W3CDTF">2017-04-25T13:35:06Z</dcterms:created>
  <dcterms:modified xsi:type="dcterms:W3CDTF">2017-04-28T06:46:08Z</dcterms:modified>
</cp:coreProperties>
</file>