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77" r:id="rId2"/>
    <p:sldId id="257" r:id="rId3"/>
    <p:sldId id="258" r:id="rId4"/>
    <p:sldId id="259" r:id="rId5"/>
    <p:sldId id="260" r:id="rId6"/>
    <p:sldId id="261" r:id="rId7"/>
    <p:sldId id="262" r:id="rId8"/>
    <p:sldId id="276" r:id="rId9"/>
    <p:sldId id="263" r:id="rId10"/>
    <p:sldId id="264" r:id="rId11"/>
    <p:sldId id="266" r:id="rId12"/>
    <p:sldId id="279" r:id="rId13"/>
    <p:sldId id="270" r:id="rId14"/>
    <p:sldId id="280" r:id="rId15"/>
    <p:sldId id="274" r:id="rId16"/>
    <p:sldId id="271" r:id="rId17"/>
    <p:sldId id="273" r:id="rId18"/>
    <p:sldId id="272" r:id="rId19"/>
    <p:sldId id="267" r:id="rId20"/>
    <p:sldId id="269" r:id="rId21"/>
    <p:sldId id="268" r:id="rId22"/>
    <p:sldId id="275"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4"/>
    <p:restoredTop sz="93556"/>
  </p:normalViewPr>
  <p:slideViewPr>
    <p:cSldViewPr snapToGrid="0" snapToObjects="1">
      <p:cViewPr>
        <p:scale>
          <a:sx n="68" d="100"/>
          <a:sy n="68" d="100"/>
        </p:scale>
        <p:origin x="8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0D979-66B3-514B-B3CE-8969A9324050}" type="datetimeFigureOut">
              <a:rPr lang="en-US" smtClean="0"/>
              <a:t>4/27/17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53DFE-4AC0-5346-A2CC-6D851566C707}" type="slidenum">
              <a:rPr lang="en-US" smtClean="0"/>
              <a:t>‹#›</a:t>
            </a:fld>
            <a:endParaRPr lang="en-US"/>
          </a:p>
        </p:txBody>
      </p:sp>
    </p:spTree>
    <p:extLst>
      <p:ext uri="{BB962C8B-B14F-4D97-AF65-F5344CB8AC3E}">
        <p14:creationId xmlns:p14="http://schemas.microsoft.com/office/powerpoint/2010/main" val="450579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5C70E1-E00B-8E49-B109-4854CDBA63FA}"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10607-818C-A44D-897D-2686A07B7AA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C70E1-E00B-8E49-B109-4854CDBA63FA}"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10607-818C-A44D-897D-2686A07B7AA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5C70E1-E00B-8E49-B109-4854CDBA63FA}"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10607-818C-A44D-897D-2686A07B7AA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5C70E1-E00B-8E49-B109-4854CDBA63FA}"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10607-818C-A44D-897D-2686A07B7AA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5C70E1-E00B-8E49-B109-4854CDBA63FA}"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10607-818C-A44D-897D-2686A07B7AA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45C70E1-E00B-8E49-B109-4854CDBA63FA}" type="datetimeFigureOut">
              <a:rPr lang="en-US" smtClean="0"/>
              <a:t>4/27/17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10607-818C-A44D-897D-2686A07B7AA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45C70E1-E00B-8E49-B109-4854CDBA63FA}" type="datetimeFigureOut">
              <a:rPr lang="en-US" smtClean="0"/>
              <a:t>4/27/17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10607-818C-A44D-897D-2686A07B7AA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5C70E1-E00B-8E49-B109-4854CDBA63FA}"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10607-818C-A44D-897D-2686A07B7AA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5C70E1-E00B-8E49-B109-4854CDBA63FA}"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10607-818C-A44D-897D-2686A07B7AA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45C70E1-E00B-8E49-B109-4854CDBA63FA}"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10607-818C-A44D-897D-2686A07B7AA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5C70E1-E00B-8E49-B109-4854CDBA63FA}"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10607-818C-A44D-897D-2686A07B7AA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5C70E1-E00B-8E49-B109-4854CDBA63FA}"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10607-818C-A44D-897D-2686A07B7AA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5C70E1-E00B-8E49-B109-4854CDBA63FA}" type="datetimeFigureOut">
              <a:rPr lang="en-US" smtClean="0"/>
              <a:t>4/27/17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510607-818C-A44D-897D-2686A07B7AA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45C70E1-E00B-8E49-B109-4854CDBA63FA}" type="datetimeFigureOut">
              <a:rPr lang="en-US" smtClean="0"/>
              <a:t>4/27/17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F510607-818C-A44D-897D-2686A07B7AA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45C70E1-E00B-8E49-B109-4854CDBA63FA}" type="datetimeFigureOut">
              <a:rPr lang="en-US" smtClean="0"/>
              <a:t>4/27/17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F510607-818C-A44D-897D-2686A07B7AA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45C70E1-E00B-8E49-B109-4854CDBA63FA}" type="datetimeFigureOut">
              <a:rPr lang="en-US" smtClean="0"/>
              <a:t>4/27/17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F510607-818C-A44D-897D-2686A07B7AA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C70E1-E00B-8E49-B109-4854CDBA63FA}"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10607-818C-A44D-897D-2686A07B7AA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45C70E1-E00B-8E49-B109-4854CDBA63FA}" type="datetimeFigureOut">
              <a:rPr lang="en-US" smtClean="0"/>
              <a:t>4/27/17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F510607-818C-A44D-897D-2686A07B7AAB}" type="slidenum">
              <a:rPr lang="en-US" smtClean="0"/>
              <a:t>‹#›</a:t>
            </a:fld>
            <a:endParaRPr lang="en-US"/>
          </a:p>
        </p:txBody>
      </p:sp>
    </p:spTree>
    <p:extLst>
      <p:ext uri="{BB962C8B-B14F-4D97-AF65-F5344CB8AC3E}">
        <p14:creationId xmlns:p14="http://schemas.microsoft.com/office/powerpoint/2010/main" val="5876048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19599" y="377598"/>
            <a:ext cx="7431457" cy="38705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907306" y="3869267"/>
            <a:ext cx="10408394" cy="1915647"/>
          </a:xfrm>
        </p:spPr>
        <p:txBody>
          <a:bodyPr/>
          <a:lstStyle/>
          <a:p>
            <a:r>
              <a:rPr lang="en-US" sz="4400" b="1" dirty="0" smtClean="0">
                <a:latin typeface="Copperplate Gothic Bold" charset="0"/>
                <a:ea typeface="Copperplate Gothic Bold" charset="0"/>
                <a:cs typeface="Copperplate Gothic Bold" charset="0"/>
              </a:rPr>
              <a:t>Special arrangements and attention to theology students</a:t>
            </a:r>
            <a:endParaRPr lang="en-US" sz="4400" dirty="0"/>
          </a:p>
        </p:txBody>
      </p:sp>
      <p:sp>
        <p:nvSpPr>
          <p:cNvPr id="3" name="Text Placeholder 2"/>
          <p:cNvSpPr>
            <a:spLocks noGrp="1"/>
          </p:cNvSpPr>
          <p:nvPr>
            <p:ph type="body" idx="1"/>
          </p:nvPr>
        </p:nvSpPr>
        <p:spPr>
          <a:xfrm>
            <a:off x="907306" y="5354714"/>
            <a:ext cx="8825658" cy="860400"/>
          </a:xfrm>
        </p:spPr>
        <p:txBody>
          <a:bodyPr/>
          <a:lstStyle/>
          <a:p>
            <a:endParaRPr lang="en-US" dirty="0" smtClean="0">
              <a:latin typeface="Copperplate" charset="0"/>
              <a:ea typeface="Copperplate" charset="0"/>
              <a:cs typeface="Copperplate" charset="0"/>
            </a:endParaRPr>
          </a:p>
          <a:p>
            <a:r>
              <a:rPr lang="en-US" dirty="0" smtClean="0">
                <a:latin typeface="Copperplate" charset="0"/>
                <a:ea typeface="Copperplate" charset="0"/>
                <a:cs typeface="Copperplate" charset="0"/>
              </a:rPr>
              <a:t>By GC Publishing Department</a:t>
            </a:r>
            <a:endParaRPr lang="en-US" dirty="0">
              <a:latin typeface="Copperplate" charset="0"/>
              <a:ea typeface="Copperplate" charset="0"/>
              <a:cs typeface="Copperplate" charset="0"/>
            </a:endParaRPr>
          </a:p>
        </p:txBody>
      </p:sp>
    </p:spTree>
    <p:extLst>
      <p:ext uri="{BB962C8B-B14F-4D97-AF65-F5344CB8AC3E}">
        <p14:creationId xmlns:p14="http://schemas.microsoft.com/office/powerpoint/2010/main" val="93204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b="1" dirty="0" smtClean="0">
                <a:latin typeface="Copperplate" charset="0"/>
                <a:ea typeface="Copperplate" charset="0"/>
                <a:cs typeface="Copperplate" charset="0"/>
              </a:rPr>
              <a:t>Important:</a:t>
            </a:r>
            <a:endParaRPr lang="en-US" b="1" dirty="0">
              <a:latin typeface="Copperplate" charset="0"/>
              <a:ea typeface="Copperplate" charset="0"/>
              <a:cs typeface="Copperplate" charset="0"/>
            </a:endParaRPr>
          </a:p>
        </p:txBody>
      </p:sp>
      <p:sp>
        <p:nvSpPr>
          <p:cNvPr id="8" name="Content Placeholder 7"/>
          <p:cNvSpPr>
            <a:spLocks noGrp="1"/>
          </p:cNvSpPr>
          <p:nvPr>
            <p:ph idx="1"/>
          </p:nvPr>
        </p:nvSpPr>
        <p:spPr/>
        <p:txBody>
          <a:bodyPr>
            <a:normAutofit/>
          </a:bodyPr>
          <a:lstStyle/>
          <a:p>
            <a:endParaRPr lang="en-US" sz="3600" dirty="0">
              <a:latin typeface="Copperplate" charset="0"/>
              <a:ea typeface="Copperplate" charset="0"/>
              <a:cs typeface="Copperplate" charset="0"/>
            </a:endParaRPr>
          </a:p>
          <a:p>
            <a:pPr marL="0" indent="0">
              <a:buNone/>
            </a:pPr>
            <a:r>
              <a:rPr lang="en-US" sz="3600" dirty="0" smtClean="0">
                <a:latin typeface="Copperplate" charset="0"/>
                <a:ea typeface="Copperplate" charset="0"/>
                <a:cs typeface="Copperplate" charset="0"/>
              </a:rPr>
              <a:t>Although most seminary students look for financial resources to meet their needs, it is the call for mission that will capture their attention to canvassing work. </a:t>
            </a:r>
            <a:endParaRPr lang="en-US" sz="3600" dirty="0">
              <a:latin typeface="Copperplate" charset="0"/>
              <a:ea typeface="Copperplate" charset="0"/>
              <a:cs typeface="Copperplate" charset="0"/>
            </a:endParaRPr>
          </a:p>
        </p:txBody>
      </p:sp>
    </p:spTree>
    <p:extLst>
      <p:ext uri="{BB962C8B-B14F-4D97-AF65-F5344CB8AC3E}">
        <p14:creationId xmlns:p14="http://schemas.microsoft.com/office/powerpoint/2010/main" val="843101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351497"/>
            <a:ext cx="8946541" cy="4195481"/>
          </a:xfrm>
        </p:spPr>
        <p:txBody>
          <a:bodyPr>
            <a:noAutofit/>
          </a:bodyPr>
          <a:lstStyle/>
          <a:p>
            <a:pPr marL="514350" indent="-514350">
              <a:buFont typeface="+mj-lt"/>
              <a:buAutoNum type="arabicPeriod"/>
            </a:pPr>
            <a:r>
              <a:rPr lang="en-US" sz="2800" dirty="0" smtClean="0">
                <a:latin typeface="Copperplate" charset="0"/>
                <a:ea typeface="Copperplate" charset="0"/>
                <a:cs typeface="Copperplate" charset="0"/>
              </a:rPr>
              <a:t>Present a call for mission, not an opportunity to make money</a:t>
            </a:r>
          </a:p>
          <a:p>
            <a:pPr marL="514350" indent="-514350">
              <a:buFont typeface="+mj-lt"/>
              <a:buAutoNum type="arabicPeriod"/>
            </a:pPr>
            <a:endParaRPr lang="en-US" sz="2800" dirty="0" smtClean="0">
              <a:latin typeface="Copperplate" charset="0"/>
              <a:ea typeface="Copperplate" charset="0"/>
              <a:cs typeface="Copperplate" charset="0"/>
            </a:endParaRPr>
          </a:p>
          <a:p>
            <a:pPr marL="514350" indent="-514350">
              <a:buFont typeface="+mj-lt"/>
              <a:buAutoNum type="arabicPeriod"/>
            </a:pPr>
            <a:r>
              <a:rPr lang="en-US" sz="2800" dirty="0" smtClean="0">
                <a:latin typeface="Copperplate" charset="0"/>
                <a:ea typeface="Copperplate" charset="0"/>
                <a:cs typeface="Copperplate" charset="0"/>
              </a:rPr>
              <a:t>When speaking to Theology students tell missionary stories of Student LEs</a:t>
            </a:r>
          </a:p>
          <a:p>
            <a:pPr marL="514350" indent="-514350">
              <a:buFont typeface="+mj-lt"/>
              <a:buAutoNum type="arabicPeriod"/>
            </a:pPr>
            <a:endParaRPr lang="en-US" sz="2800" dirty="0" smtClean="0">
              <a:latin typeface="Copperplate" charset="0"/>
              <a:ea typeface="Copperplate" charset="0"/>
              <a:cs typeface="Copperplate" charset="0"/>
            </a:endParaRPr>
          </a:p>
          <a:p>
            <a:pPr marL="514350" indent="-514350">
              <a:buFont typeface="+mj-lt"/>
              <a:buAutoNum type="arabicPeriod"/>
            </a:pPr>
            <a:r>
              <a:rPr lang="en-US" sz="2800" dirty="0" smtClean="0">
                <a:latin typeface="Copperplate" charset="0"/>
                <a:ea typeface="Copperplate" charset="0"/>
                <a:cs typeface="Copperplate" charset="0"/>
              </a:rPr>
              <a:t>Don</a:t>
            </a:r>
            <a:r>
              <a:rPr lang="uk-UA" sz="2800" dirty="0" smtClean="0">
                <a:latin typeface="Copperplate" charset="0"/>
                <a:ea typeface="Copperplate" charset="0"/>
                <a:cs typeface="Copperplate" charset="0"/>
              </a:rPr>
              <a:t>’</a:t>
            </a:r>
            <a:r>
              <a:rPr lang="en-US" sz="2800" dirty="0" smtClean="0">
                <a:latin typeface="Copperplate" charset="0"/>
                <a:ea typeface="Copperplate" charset="0"/>
                <a:cs typeface="Copperplate" charset="0"/>
              </a:rPr>
              <a:t>t preach about sales / money.</a:t>
            </a:r>
          </a:p>
        </p:txBody>
      </p:sp>
      <p:sp>
        <p:nvSpPr>
          <p:cNvPr id="6" name="Title 3"/>
          <p:cNvSpPr>
            <a:spLocks noGrp="1"/>
          </p:cNvSpPr>
          <p:nvPr>
            <p:ph type="title"/>
          </p:nvPr>
        </p:nvSpPr>
        <p:spPr>
          <a:xfrm>
            <a:off x="646111" y="452718"/>
            <a:ext cx="9404723" cy="1400530"/>
          </a:xfrm>
        </p:spPr>
        <p:txBody>
          <a:bodyPr/>
          <a:lstStyle/>
          <a:p>
            <a:r>
              <a:rPr lang="en-US" sz="4400" dirty="0" smtClean="0">
                <a:latin typeface="Copperplate" charset="0"/>
                <a:ea typeface="Copperplate" charset="0"/>
                <a:cs typeface="Copperplate" charset="0"/>
              </a:rPr>
              <a:t>Ideas to ”sell” Canvassing Work to Theology Students</a:t>
            </a:r>
            <a:endParaRPr lang="en-US" sz="4400" dirty="0">
              <a:latin typeface="Copperplate" charset="0"/>
              <a:ea typeface="Copperplate" charset="0"/>
              <a:cs typeface="Copperplate" charset="0"/>
            </a:endParaRPr>
          </a:p>
        </p:txBody>
      </p:sp>
    </p:spTree>
    <p:extLst>
      <p:ext uri="{BB962C8B-B14F-4D97-AF65-F5344CB8AC3E}">
        <p14:creationId xmlns:p14="http://schemas.microsoft.com/office/powerpoint/2010/main" val="1616554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514350" indent="-514350">
              <a:buFont typeface="+mj-lt"/>
              <a:buAutoNum type="arabicPeriod"/>
            </a:pPr>
            <a:endParaRPr lang="en-US" sz="2800" dirty="0" smtClean="0">
              <a:latin typeface="Copperplate" charset="0"/>
              <a:ea typeface="Copperplate" charset="0"/>
              <a:cs typeface="Copperplate" charset="0"/>
            </a:endParaRPr>
          </a:p>
          <a:p>
            <a:pPr marL="514350" indent="-514350">
              <a:buFont typeface="+mj-lt"/>
              <a:buAutoNum type="arabicPeriod" startAt="4"/>
            </a:pPr>
            <a:r>
              <a:rPr lang="en-US" sz="2800" dirty="0" smtClean="0">
                <a:latin typeface="Copperplate" charset="0"/>
                <a:ea typeface="Copperplate" charset="0"/>
                <a:cs typeface="Copperplate" charset="0"/>
              </a:rPr>
              <a:t>Be ethical </a:t>
            </a:r>
          </a:p>
          <a:p>
            <a:pPr marL="914400" lvl="1" indent="-457200">
              <a:buFont typeface="+mj-lt"/>
              <a:buAutoNum type="alphaLcPeriod"/>
            </a:pPr>
            <a:r>
              <a:rPr lang="en-US" sz="2400" dirty="0" smtClean="0">
                <a:latin typeface="Copperplate" charset="0"/>
                <a:ea typeface="Copperplate" charset="0"/>
                <a:cs typeface="Copperplate" charset="0"/>
              </a:rPr>
              <a:t>Don</a:t>
            </a:r>
            <a:r>
              <a:rPr lang="uk-UA" sz="2400" dirty="0" smtClean="0">
                <a:latin typeface="Copperplate" charset="0"/>
                <a:ea typeface="Copperplate" charset="0"/>
                <a:cs typeface="Copperplate" charset="0"/>
              </a:rPr>
              <a:t>’</a:t>
            </a:r>
            <a:r>
              <a:rPr lang="en-US" sz="2400" dirty="0" smtClean="0">
                <a:latin typeface="Copperplate" charset="0"/>
                <a:ea typeface="Copperplate" charset="0"/>
                <a:cs typeface="Copperplate" charset="0"/>
              </a:rPr>
              <a:t>t grab your territory over other Conferences territory. </a:t>
            </a:r>
          </a:p>
          <a:p>
            <a:pPr marL="914400" lvl="1" indent="-457200">
              <a:buFont typeface="+mj-lt"/>
              <a:buAutoNum type="alphaLcPeriod"/>
            </a:pPr>
            <a:r>
              <a:rPr lang="en-US" sz="2400" dirty="0" smtClean="0">
                <a:latin typeface="Copperplate" charset="0"/>
                <a:ea typeface="Copperplate" charset="0"/>
                <a:cs typeface="Copperplate" charset="0"/>
              </a:rPr>
              <a:t>Don</a:t>
            </a:r>
            <a:r>
              <a:rPr lang="uk-UA" sz="2400" dirty="0" smtClean="0">
                <a:latin typeface="Copperplate" charset="0"/>
                <a:ea typeface="Copperplate" charset="0"/>
                <a:cs typeface="Copperplate" charset="0"/>
              </a:rPr>
              <a:t>’</a:t>
            </a:r>
            <a:r>
              <a:rPr lang="en-US" sz="2400" dirty="0" smtClean="0">
                <a:latin typeface="Copperplate" charset="0"/>
                <a:ea typeface="Copperplate" charset="0"/>
                <a:cs typeface="Copperplate" charset="0"/>
              </a:rPr>
              <a:t>t promise what you can’t give. </a:t>
            </a:r>
            <a:r>
              <a:rPr lang="en-US" sz="2400" dirty="0">
                <a:latin typeface="Copperplate" charset="0"/>
                <a:ea typeface="Copperplate" charset="0"/>
                <a:cs typeface="Copperplate" charset="0"/>
              </a:rPr>
              <a:t>If you promise anything you must give it</a:t>
            </a:r>
            <a:r>
              <a:rPr lang="en-US" sz="2400" dirty="0" smtClean="0">
                <a:latin typeface="Copperplate" charset="0"/>
                <a:ea typeface="Copperplate" charset="0"/>
                <a:cs typeface="Copperplate" charset="0"/>
              </a:rPr>
              <a:t>.</a:t>
            </a:r>
          </a:p>
          <a:p>
            <a:pPr marL="914400" lvl="1" indent="-457200">
              <a:buFont typeface="+mj-lt"/>
              <a:buAutoNum type="alphaLcPeriod"/>
            </a:pPr>
            <a:r>
              <a:rPr lang="en-US" sz="2400" dirty="0" smtClean="0">
                <a:latin typeface="Copperplate" charset="0"/>
                <a:ea typeface="Copperplate" charset="0"/>
                <a:cs typeface="Copperplate" charset="0"/>
              </a:rPr>
              <a:t>Don’t ”buy” students with gifts  </a:t>
            </a:r>
          </a:p>
        </p:txBody>
      </p:sp>
      <p:sp>
        <p:nvSpPr>
          <p:cNvPr id="4" name="Title 3"/>
          <p:cNvSpPr>
            <a:spLocks noGrp="1"/>
          </p:cNvSpPr>
          <p:nvPr>
            <p:ph type="title"/>
          </p:nvPr>
        </p:nvSpPr>
        <p:spPr/>
        <p:txBody>
          <a:bodyPr/>
          <a:lstStyle/>
          <a:p>
            <a:r>
              <a:rPr lang="en-US" sz="4400" dirty="0" smtClean="0">
                <a:latin typeface="Copperplate" charset="0"/>
                <a:ea typeface="Copperplate" charset="0"/>
                <a:cs typeface="Copperplate" charset="0"/>
              </a:rPr>
              <a:t>Ideas to ”sell” Canvassing Work to Theology Students</a:t>
            </a:r>
            <a:endParaRPr lang="en-US" sz="4400" dirty="0">
              <a:latin typeface="Copperplate" charset="0"/>
              <a:ea typeface="Copperplate" charset="0"/>
              <a:cs typeface="Copperplate" charset="0"/>
            </a:endParaRPr>
          </a:p>
        </p:txBody>
      </p:sp>
    </p:spTree>
    <p:extLst>
      <p:ext uri="{BB962C8B-B14F-4D97-AF65-F5344CB8AC3E}">
        <p14:creationId xmlns:p14="http://schemas.microsoft.com/office/powerpoint/2010/main" val="1900903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293" y="2419926"/>
            <a:ext cx="8946541" cy="4195481"/>
          </a:xfrm>
        </p:spPr>
        <p:txBody>
          <a:bodyPr>
            <a:noAutofit/>
          </a:bodyPr>
          <a:lstStyle/>
          <a:p>
            <a:pPr marL="514350" indent="-514350">
              <a:buFont typeface="+mj-lt"/>
              <a:buAutoNum type="arabicPeriod" startAt="5"/>
            </a:pPr>
            <a:r>
              <a:rPr lang="en-US" sz="2800" dirty="0" smtClean="0">
                <a:latin typeface="Copperplate" charset="0"/>
                <a:ea typeface="Copperplate" charset="0"/>
                <a:cs typeface="Copperplate" charset="0"/>
              </a:rPr>
              <a:t>Always have strong religious books to be sold by the students</a:t>
            </a:r>
          </a:p>
          <a:p>
            <a:pPr marL="514350" indent="-514350">
              <a:buFont typeface="+mj-lt"/>
              <a:buAutoNum type="arabicPeriod" startAt="5"/>
            </a:pPr>
            <a:endParaRPr lang="en-US" sz="2800" dirty="0" smtClean="0">
              <a:latin typeface="Copperplate" charset="0"/>
              <a:ea typeface="Copperplate" charset="0"/>
              <a:cs typeface="Copperplate" charset="0"/>
            </a:endParaRPr>
          </a:p>
          <a:p>
            <a:pPr marL="514350" indent="-514350">
              <a:buFont typeface="+mj-lt"/>
              <a:buAutoNum type="arabicPeriod" startAt="5"/>
            </a:pPr>
            <a:r>
              <a:rPr lang="en-US" sz="2800" dirty="0" smtClean="0">
                <a:latin typeface="Copperplate" charset="0"/>
                <a:ea typeface="Copperplate" charset="0"/>
                <a:cs typeface="Copperplate" charset="0"/>
              </a:rPr>
              <a:t>Encourage the students to represent well the University to the church members</a:t>
            </a:r>
          </a:p>
          <a:p>
            <a:pPr marL="514350" indent="-514350">
              <a:buFont typeface="+mj-lt"/>
              <a:buAutoNum type="arabicPeriod" startAt="5"/>
            </a:pPr>
            <a:endParaRPr lang="en-US" sz="2800" dirty="0" smtClean="0">
              <a:latin typeface="Copperplate" charset="0"/>
              <a:ea typeface="Copperplate" charset="0"/>
              <a:cs typeface="Copperplate" charset="0"/>
            </a:endParaRPr>
          </a:p>
          <a:p>
            <a:pPr marL="514350" indent="-514350">
              <a:buFont typeface="+mj-lt"/>
              <a:buAutoNum type="arabicPeriod" startAt="5"/>
            </a:pPr>
            <a:r>
              <a:rPr lang="en-US" sz="2800" dirty="0" smtClean="0">
                <a:latin typeface="Copperplate" charset="0"/>
                <a:ea typeface="Copperplate" charset="0"/>
                <a:cs typeface="Copperplate" charset="0"/>
              </a:rPr>
              <a:t>Encourage the students to be good stewards</a:t>
            </a:r>
          </a:p>
        </p:txBody>
      </p:sp>
      <p:sp>
        <p:nvSpPr>
          <p:cNvPr id="5" name="Title 3"/>
          <p:cNvSpPr>
            <a:spLocks noGrp="1"/>
          </p:cNvSpPr>
          <p:nvPr>
            <p:ph type="title"/>
          </p:nvPr>
        </p:nvSpPr>
        <p:spPr>
          <a:xfrm>
            <a:off x="646111" y="452718"/>
            <a:ext cx="9404723" cy="1400530"/>
          </a:xfrm>
        </p:spPr>
        <p:txBody>
          <a:bodyPr/>
          <a:lstStyle/>
          <a:p>
            <a:r>
              <a:rPr lang="en-US" sz="4400" dirty="0" smtClean="0">
                <a:latin typeface="Copperplate" charset="0"/>
                <a:ea typeface="Copperplate" charset="0"/>
                <a:cs typeface="Copperplate" charset="0"/>
              </a:rPr>
              <a:t>Ideas to ”sell” Canvassing Work to Theology Students</a:t>
            </a:r>
            <a:endParaRPr lang="en-US" sz="4400" dirty="0">
              <a:latin typeface="Copperplate" charset="0"/>
              <a:ea typeface="Copperplate" charset="0"/>
              <a:cs typeface="Copperplate" charset="0"/>
            </a:endParaRPr>
          </a:p>
        </p:txBody>
      </p:sp>
    </p:spTree>
    <p:extLst>
      <p:ext uri="{BB962C8B-B14F-4D97-AF65-F5344CB8AC3E}">
        <p14:creationId xmlns:p14="http://schemas.microsoft.com/office/powerpoint/2010/main" val="2037763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293" y="2295517"/>
            <a:ext cx="8946541" cy="4195481"/>
          </a:xfrm>
        </p:spPr>
        <p:txBody>
          <a:bodyPr>
            <a:noAutofit/>
          </a:bodyPr>
          <a:lstStyle/>
          <a:p>
            <a:pPr marL="514350" indent="-514350">
              <a:buFont typeface="+mj-lt"/>
              <a:buAutoNum type="arabicPeriod" startAt="8"/>
            </a:pPr>
            <a:r>
              <a:rPr lang="en-US" sz="2800" dirty="0" smtClean="0">
                <a:latin typeface="Copperplate" charset="0"/>
                <a:ea typeface="Copperplate" charset="0"/>
                <a:cs typeface="Copperplate" charset="0"/>
              </a:rPr>
              <a:t>Present Publishing Ministry as equal to any other ministry</a:t>
            </a:r>
          </a:p>
          <a:p>
            <a:pPr marL="514350" indent="-514350">
              <a:buFont typeface="+mj-lt"/>
              <a:buAutoNum type="arabicPeriod" startAt="8"/>
            </a:pPr>
            <a:endParaRPr lang="en-US" sz="2800" dirty="0" smtClean="0">
              <a:latin typeface="Copperplate" charset="0"/>
              <a:ea typeface="Copperplate" charset="0"/>
              <a:cs typeface="Copperplate" charset="0"/>
            </a:endParaRPr>
          </a:p>
          <a:p>
            <a:pPr marL="514350" indent="-514350">
              <a:buFont typeface="+mj-lt"/>
              <a:buAutoNum type="arabicPeriod" startAt="8"/>
            </a:pPr>
            <a:r>
              <a:rPr lang="en-US" sz="2800" dirty="0" smtClean="0">
                <a:latin typeface="Copperplate" charset="0"/>
                <a:ea typeface="Copperplate" charset="0"/>
                <a:cs typeface="Copperplate" charset="0"/>
              </a:rPr>
              <a:t>Be a friend ready to listen and giving advice</a:t>
            </a:r>
          </a:p>
          <a:p>
            <a:pPr marL="514350" indent="-514350">
              <a:buFont typeface="+mj-lt"/>
              <a:buAutoNum type="arabicPeriod" startAt="8"/>
            </a:pPr>
            <a:endParaRPr lang="en-US" sz="2800" dirty="0" smtClean="0">
              <a:latin typeface="Copperplate" charset="0"/>
              <a:ea typeface="Copperplate" charset="0"/>
              <a:cs typeface="Copperplate" charset="0"/>
            </a:endParaRPr>
          </a:p>
          <a:p>
            <a:pPr marL="514350" indent="-514350">
              <a:buFont typeface="+mj-lt"/>
              <a:buAutoNum type="arabicPeriod" startAt="8"/>
            </a:pPr>
            <a:r>
              <a:rPr lang="en-US" sz="2800" dirty="0" smtClean="0">
                <a:latin typeface="Copperplate" charset="0"/>
                <a:ea typeface="Copperplate" charset="0"/>
                <a:cs typeface="Copperplate" charset="0"/>
              </a:rPr>
              <a:t>Visit each theology student individually in the University and when he/she is canvassing in your territory</a:t>
            </a:r>
          </a:p>
        </p:txBody>
      </p:sp>
      <p:sp>
        <p:nvSpPr>
          <p:cNvPr id="4" name="Title 3"/>
          <p:cNvSpPr>
            <a:spLocks noGrp="1"/>
          </p:cNvSpPr>
          <p:nvPr>
            <p:ph type="title"/>
          </p:nvPr>
        </p:nvSpPr>
        <p:spPr>
          <a:xfrm>
            <a:off x="646111" y="452718"/>
            <a:ext cx="9404723" cy="1400530"/>
          </a:xfrm>
        </p:spPr>
        <p:txBody>
          <a:bodyPr/>
          <a:lstStyle/>
          <a:p>
            <a:r>
              <a:rPr lang="en-US" sz="4400" dirty="0" smtClean="0">
                <a:latin typeface="Copperplate" charset="0"/>
                <a:ea typeface="Copperplate" charset="0"/>
                <a:cs typeface="Copperplate" charset="0"/>
              </a:rPr>
              <a:t>Ideas to ”sell” Canvassing Work to Theology Students</a:t>
            </a:r>
            <a:endParaRPr lang="en-US" sz="4400" dirty="0">
              <a:latin typeface="Copperplate" charset="0"/>
              <a:ea typeface="Copperplate" charset="0"/>
              <a:cs typeface="Copperplate" charset="0"/>
            </a:endParaRPr>
          </a:p>
        </p:txBody>
      </p:sp>
    </p:spTree>
    <p:extLst>
      <p:ext uri="{BB962C8B-B14F-4D97-AF65-F5344CB8AC3E}">
        <p14:creationId xmlns:p14="http://schemas.microsoft.com/office/powerpoint/2010/main" val="166684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4800" dirty="0">
                <a:latin typeface="Copperplate" charset="0"/>
                <a:ea typeface="Copperplate" charset="0"/>
                <a:cs typeface="Copperplate" charset="0"/>
              </a:rPr>
              <a:t>The </a:t>
            </a:r>
            <a:r>
              <a:rPr lang="en-US" sz="4800" dirty="0" smtClean="0">
                <a:latin typeface="Copperplate" charset="0"/>
                <a:ea typeface="Copperplate" charset="0"/>
                <a:cs typeface="Copperplate" charset="0"/>
              </a:rPr>
              <a:t>students </a:t>
            </a:r>
            <a:r>
              <a:rPr lang="en-US" sz="4800" dirty="0">
                <a:latin typeface="Copperplate" charset="0"/>
                <a:ea typeface="Copperplate" charset="0"/>
                <a:cs typeface="Copperplate" charset="0"/>
              </a:rPr>
              <a:t>learns to respect the Director when</a:t>
            </a:r>
            <a:r>
              <a:rPr lang="en-US" sz="4800" dirty="0" smtClean="0">
                <a:latin typeface="Copperplate" charset="0"/>
                <a:ea typeface="Copperplate" charset="0"/>
                <a:cs typeface="Copperplate" charset="0"/>
              </a:rPr>
              <a:t>:</a:t>
            </a:r>
            <a:endParaRPr lang="en-US" sz="4800" dirty="0">
              <a:latin typeface="Copperplate" charset="0"/>
              <a:ea typeface="Copperplate" charset="0"/>
              <a:cs typeface="Copperplate" charset="0"/>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508503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latin typeface="Copperplate" charset="0"/>
                <a:ea typeface="Copperplate" charset="0"/>
                <a:cs typeface="Copperplate" charset="0"/>
              </a:rPr>
              <a:t>The </a:t>
            </a:r>
            <a:r>
              <a:rPr lang="en-US" sz="4800" dirty="0" smtClean="0">
                <a:latin typeface="Copperplate" charset="0"/>
                <a:ea typeface="Copperplate" charset="0"/>
                <a:cs typeface="Copperplate" charset="0"/>
              </a:rPr>
              <a:t>students </a:t>
            </a:r>
            <a:r>
              <a:rPr lang="en-US" sz="4800" dirty="0">
                <a:latin typeface="Copperplate" charset="0"/>
                <a:ea typeface="Copperplate" charset="0"/>
                <a:cs typeface="Copperplate" charset="0"/>
              </a:rPr>
              <a:t>learns to respect the Director when</a:t>
            </a:r>
            <a:r>
              <a:rPr lang="en-US" sz="4800" dirty="0" smtClean="0">
                <a:latin typeface="Copperplate" charset="0"/>
                <a:ea typeface="Copperplate" charset="0"/>
                <a:cs typeface="Copperplate" charset="0"/>
              </a:rPr>
              <a:t>:</a:t>
            </a:r>
            <a:endParaRPr lang="en-US" sz="4800" dirty="0">
              <a:latin typeface="Copperplate" charset="0"/>
              <a:ea typeface="Copperplate" charset="0"/>
              <a:cs typeface="Copperplate" charset="0"/>
            </a:endParaRPr>
          </a:p>
        </p:txBody>
      </p:sp>
      <p:sp>
        <p:nvSpPr>
          <p:cNvPr id="3" name="Content Placeholder 2"/>
          <p:cNvSpPr>
            <a:spLocks noGrp="1"/>
          </p:cNvSpPr>
          <p:nvPr>
            <p:ph idx="1"/>
          </p:nvPr>
        </p:nvSpPr>
        <p:spPr>
          <a:xfrm>
            <a:off x="1103312" y="2052918"/>
            <a:ext cx="9701537" cy="4195481"/>
          </a:xfrm>
        </p:spPr>
        <p:txBody>
          <a:bodyPr>
            <a:noAutofit/>
          </a:bodyPr>
          <a:lstStyle/>
          <a:p>
            <a:pPr marL="514350" lvl="0" indent="-514350">
              <a:buFont typeface="+mj-lt"/>
              <a:buAutoNum type="arabicPeriod"/>
            </a:pPr>
            <a:endParaRPr lang="en-US" sz="2800" dirty="0" smtClean="0">
              <a:latin typeface="Copperplate" charset="0"/>
              <a:ea typeface="Copperplate" charset="0"/>
              <a:cs typeface="Copperplate" charset="0"/>
            </a:endParaRPr>
          </a:p>
          <a:p>
            <a:pPr marL="514350" lvl="0" indent="-514350">
              <a:buFont typeface="+mj-lt"/>
              <a:buAutoNum type="arabicPeriod"/>
            </a:pPr>
            <a:r>
              <a:rPr lang="en-US" sz="2800" dirty="0" smtClean="0">
                <a:latin typeface="Copperplate" charset="0"/>
                <a:ea typeface="Copperplate" charset="0"/>
                <a:cs typeface="Copperplate" charset="0"/>
              </a:rPr>
              <a:t>The </a:t>
            </a:r>
            <a:r>
              <a:rPr lang="en-US" sz="2800" dirty="0">
                <a:latin typeface="Copperplate" charset="0"/>
                <a:ea typeface="Copperplate" charset="0"/>
                <a:cs typeface="Copperplate" charset="0"/>
              </a:rPr>
              <a:t>Director does what he promises;</a:t>
            </a:r>
          </a:p>
          <a:p>
            <a:pPr marL="514350" lvl="0" indent="-514350">
              <a:buFont typeface="+mj-lt"/>
              <a:buAutoNum type="arabicPeriod"/>
            </a:pPr>
            <a:r>
              <a:rPr lang="en-US" sz="2800" dirty="0">
                <a:latin typeface="Copperplate" charset="0"/>
                <a:ea typeface="Copperplate" charset="0"/>
                <a:cs typeface="Copperplate" charset="0"/>
              </a:rPr>
              <a:t>The Director maintains the same level of attention given during the week of recruitment over the vacation period;</a:t>
            </a:r>
          </a:p>
          <a:p>
            <a:pPr marL="514350" lvl="0" indent="-514350">
              <a:buFont typeface="+mj-lt"/>
              <a:buAutoNum type="arabicPeriod"/>
            </a:pPr>
            <a:r>
              <a:rPr lang="en-US" sz="2800" dirty="0">
                <a:latin typeface="Copperplate" charset="0"/>
                <a:ea typeface="Copperplate" charset="0"/>
                <a:cs typeface="Copperplate" charset="0"/>
              </a:rPr>
              <a:t>The Director does everything that can be done to win their affection;</a:t>
            </a:r>
          </a:p>
          <a:p>
            <a:pPr marL="514350" lvl="0" indent="-514350">
              <a:buFont typeface="+mj-lt"/>
              <a:buAutoNum type="arabicPeriod"/>
            </a:pPr>
            <a:r>
              <a:rPr lang="en-US" sz="2800" dirty="0">
                <a:latin typeface="Copperplate" charset="0"/>
                <a:ea typeface="Copperplate" charset="0"/>
                <a:cs typeface="Copperplate" charset="0"/>
              </a:rPr>
              <a:t>The Director, when recruiting students, does not speak badly about the competing Field</a:t>
            </a:r>
            <a:r>
              <a:rPr lang="en-US" sz="2800" dirty="0" smtClean="0">
                <a:latin typeface="Copperplate" charset="0"/>
                <a:ea typeface="Copperplate" charset="0"/>
                <a:cs typeface="Copperplate" charset="0"/>
              </a:rPr>
              <a:t>;</a:t>
            </a:r>
            <a:endParaRPr lang="en-US" sz="2800" dirty="0">
              <a:latin typeface="Copperplate" charset="0"/>
              <a:ea typeface="Copperplate" charset="0"/>
              <a:cs typeface="Copperplate" charset="0"/>
            </a:endParaRPr>
          </a:p>
        </p:txBody>
      </p:sp>
    </p:spTree>
    <p:extLst>
      <p:ext uri="{BB962C8B-B14F-4D97-AF65-F5344CB8AC3E}">
        <p14:creationId xmlns:p14="http://schemas.microsoft.com/office/powerpoint/2010/main" val="149580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latin typeface="Copperplate" charset="0"/>
                <a:ea typeface="Copperplate" charset="0"/>
                <a:cs typeface="Copperplate" charset="0"/>
              </a:rPr>
              <a:t>The </a:t>
            </a:r>
            <a:r>
              <a:rPr lang="en-US" sz="4800" dirty="0" smtClean="0">
                <a:latin typeface="Copperplate" charset="0"/>
                <a:ea typeface="Copperplate" charset="0"/>
                <a:cs typeface="Copperplate" charset="0"/>
              </a:rPr>
              <a:t>students </a:t>
            </a:r>
            <a:r>
              <a:rPr lang="en-US" sz="4800" dirty="0">
                <a:latin typeface="Copperplate" charset="0"/>
                <a:ea typeface="Copperplate" charset="0"/>
                <a:cs typeface="Copperplate" charset="0"/>
              </a:rPr>
              <a:t>learns to respect the Director when</a:t>
            </a:r>
            <a:r>
              <a:rPr lang="en-US" sz="4800" dirty="0" smtClean="0">
                <a:latin typeface="Copperplate" charset="0"/>
                <a:ea typeface="Copperplate" charset="0"/>
                <a:cs typeface="Copperplate" charset="0"/>
              </a:rPr>
              <a:t>:</a:t>
            </a:r>
            <a:endParaRPr lang="en-US" sz="4800" dirty="0">
              <a:latin typeface="Copperplate" charset="0"/>
              <a:ea typeface="Copperplate" charset="0"/>
              <a:cs typeface="Copperplate" charset="0"/>
            </a:endParaRPr>
          </a:p>
        </p:txBody>
      </p:sp>
      <p:sp>
        <p:nvSpPr>
          <p:cNvPr id="3" name="Content Placeholder 2"/>
          <p:cNvSpPr>
            <a:spLocks noGrp="1"/>
          </p:cNvSpPr>
          <p:nvPr>
            <p:ph idx="1"/>
          </p:nvPr>
        </p:nvSpPr>
        <p:spPr>
          <a:xfrm>
            <a:off x="1103312" y="2052918"/>
            <a:ext cx="9496264" cy="4195481"/>
          </a:xfrm>
        </p:spPr>
        <p:txBody>
          <a:bodyPr>
            <a:noAutofit/>
          </a:bodyPr>
          <a:lstStyle/>
          <a:p>
            <a:pPr marL="514350" lvl="0" indent="-514350">
              <a:buFont typeface="+mj-lt"/>
              <a:buAutoNum type="arabicPeriod" startAt="5"/>
            </a:pPr>
            <a:endParaRPr lang="en-US" sz="2800" dirty="0" smtClean="0">
              <a:latin typeface="Copperplate" charset="0"/>
              <a:ea typeface="Copperplate" charset="0"/>
              <a:cs typeface="Copperplate" charset="0"/>
            </a:endParaRPr>
          </a:p>
          <a:p>
            <a:pPr marL="514350" lvl="0" indent="-514350">
              <a:buFont typeface="+mj-lt"/>
              <a:buAutoNum type="arabicPeriod" startAt="5"/>
            </a:pPr>
            <a:r>
              <a:rPr lang="en-US" sz="2800" dirty="0" smtClean="0">
                <a:latin typeface="Copperplate" charset="0"/>
                <a:ea typeface="Copperplate" charset="0"/>
                <a:cs typeface="Copperplate" charset="0"/>
              </a:rPr>
              <a:t>The </a:t>
            </a:r>
            <a:r>
              <a:rPr lang="en-US" sz="2800" dirty="0">
                <a:latin typeface="Copperplate" charset="0"/>
                <a:ea typeface="Copperplate" charset="0"/>
                <a:cs typeface="Copperplate" charset="0"/>
              </a:rPr>
              <a:t>Director values the student as a person, not simply as someone who does the sales;</a:t>
            </a:r>
          </a:p>
          <a:p>
            <a:pPr marL="514350" lvl="0" indent="-514350">
              <a:buFont typeface="+mj-lt"/>
              <a:buAutoNum type="arabicPeriod" startAt="5"/>
            </a:pPr>
            <a:r>
              <a:rPr lang="en-US" sz="2800" dirty="0">
                <a:latin typeface="Copperplate" charset="0"/>
                <a:ea typeface="Copperplate" charset="0"/>
                <a:cs typeface="Copperplate" charset="0"/>
              </a:rPr>
              <a:t>The Director visits and prays with them</a:t>
            </a:r>
            <a:r>
              <a:rPr lang="en-US" sz="2800" dirty="0" smtClean="0">
                <a:latin typeface="Copperplate" charset="0"/>
                <a:ea typeface="Copperplate" charset="0"/>
                <a:cs typeface="Copperplate" charset="0"/>
              </a:rPr>
              <a:t>;</a:t>
            </a:r>
          </a:p>
          <a:p>
            <a:pPr marL="514350" lvl="0" indent="-514350">
              <a:buFont typeface="+mj-lt"/>
              <a:buAutoNum type="arabicPeriod" startAt="7"/>
            </a:pPr>
            <a:r>
              <a:rPr lang="en-US" sz="2800" dirty="0">
                <a:latin typeface="Copperplate" charset="0"/>
                <a:ea typeface="Copperplate" charset="0"/>
                <a:cs typeface="Copperplate" charset="0"/>
              </a:rPr>
              <a:t>The Director believes in their potential growth; </a:t>
            </a:r>
          </a:p>
          <a:p>
            <a:pPr marL="514350" lvl="0" indent="-514350">
              <a:buFont typeface="+mj-lt"/>
              <a:buAutoNum type="arabicPeriod" startAt="7"/>
            </a:pPr>
            <a:r>
              <a:rPr lang="en-US" sz="2800" dirty="0">
                <a:latin typeface="Copperplate" charset="0"/>
                <a:ea typeface="Copperplate" charset="0"/>
                <a:cs typeface="Copperplate" charset="0"/>
              </a:rPr>
              <a:t>The Director sometimes says no, but says it with tactfulness and politeness</a:t>
            </a:r>
            <a:r>
              <a:rPr lang="en-US" sz="2800" dirty="0" smtClean="0">
                <a:latin typeface="Copperplate" charset="0"/>
                <a:ea typeface="Copperplate" charset="0"/>
                <a:cs typeface="Copperplate" charset="0"/>
              </a:rPr>
              <a:t>;</a:t>
            </a:r>
            <a:endParaRPr lang="en-US" sz="2800" dirty="0">
              <a:latin typeface="Copperplate" charset="0"/>
              <a:ea typeface="Copperplate" charset="0"/>
              <a:cs typeface="Copperplate" charset="0"/>
            </a:endParaRPr>
          </a:p>
        </p:txBody>
      </p:sp>
    </p:spTree>
    <p:extLst>
      <p:ext uri="{BB962C8B-B14F-4D97-AF65-F5344CB8AC3E}">
        <p14:creationId xmlns:p14="http://schemas.microsoft.com/office/powerpoint/2010/main" val="64092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latin typeface="Copperplate" charset="0"/>
                <a:ea typeface="Copperplate" charset="0"/>
                <a:cs typeface="Copperplate" charset="0"/>
              </a:rPr>
              <a:t>The student learns to respect the Director when</a:t>
            </a:r>
            <a:r>
              <a:rPr lang="en-US" sz="4800" dirty="0" smtClean="0">
                <a:latin typeface="Copperplate" charset="0"/>
                <a:ea typeface="Copperplate" charset="0"/>
                <a:cs typeface="Copperplate" charset="0"/>
              </a:rPr>
              <a:t>:</a:t>
            </a:r>
            <a:endParaRPr lang="en-US" sz="4800" dirty="0">
              <a:latin typeface="Copperplate" charset="0"/>
              <a:ea typeface="Copperplate" charset="0"/>
              <a:cs typeface="Copperplate" charset="0"/>
            </a:endParaRPr>
          </a:p>
        </p:txBody>
      </p:sp>
      <p:sp>
        <p:nvSpPr>
          <p:cNvPr id="3" name="Content Placeholder 2"/>
          <p:cNvSpPr>
            <a:spLocks noGrp="1"/>
          </p:cNvSpPr>
          <p:nvPr>
            <p:ph idx="1"/>
          </p:nvPr>
        </p:nvSpPr>
        <p:spPr>
          <a:xfrm>
            <a:off x="1103312" y="2052918"/>
            <a:ext cx="9253668" cy="4195481"/>
          </a:xfrm>
        </p:spPr>
        <p:txBody>
          <a:bodyPr>
            <a:noAutofit/>
          </a:bodyPr>
          <a:lstStyle/>
          <a:p>
            <a:pPr marL="514350" lvl="0" indent="-514350">
              <a:buFont typeface="+mj-lt"/>
              <a:buAutoNum type="arabicPeriod" startAt="7"/>
            </a:pPr>
            <a:endParaRPr lang="en-US" sz="2800" dirty="0" smtClean="0">
              <a:latin typeface="Copperplate" charset="0"/>
              <a:ea typeface="Copperplate" charset="0"/>
              <a:cs typeface="Copperplate" charset="0"/>
            </a:endParaRPr>
          </a:p>
          <a:p>
            <a:pPr marL="514350" lvl="0" indent="-514350">
              <a:buFont typeface="+mj-lt"/>
              <a:buAutoNum type="arabicPeriod" startAt="7"/>
            </a:pPr>
            <a:r>
              <a:rPr lang="en-US" sz="2800" dirty="0" smtClean="0">
                <a:latin typeface="Copperplate" charset="0"/>
                <a:ea typeface="Copperplate" charset="0"/>
                <a:cs typeface="Copperplate" charset="0"/>
              </a:rPr>
              <a:t>The </a:t>
            </a:r>
            <a:r>
              <a:rPr lang="en-US" sz="2800" dirty="0">
                <a:latin typeface="Copperplate" charset="0"/>
                <a:ea typeface="Copperplate" charset="0"/>
                <a:cs typeface="Copperplate" charset="0"/>
              </a:rPr>
              <a:t>Director advises the student with the patience of a true pastor;</a:t>
            </a:r>
          </a:p>
          <a:p>
            <a:pPr marL="514350" lvl="0" indent="-514350">
              <a:buFont typeface="+mj-lt"/>
              <a:buAutoNum type="arabicPeriod" startAt="7"/>
            </a:pPr>
            <a:r>
              <a:rPr lang="en-US" sz="2800" dirty="0">
                <a:latin typeface="Copperplate" charset="0"/>
                <a:ea typeface="Copperplate" charset="0"/>
                <a:cs typeface="Copperplate" charset="0"/>
              </a:rPr>
              <a:t>The Director is a friend and is worthy of the student’s trust; </a:t>
            </a:r>
          </a:p>
          <a:p>
            <a:pPr marL="514350" lvl="0" indent="-514350">
              <a:buFont typeface="+mj-lt"/>
              <a:buAutoNum type="arabicPeriod" startAt="7"/>
            </a:pPr>
            <a:r>
              <a:rPr lang="en-US" sz="2800" dirty="0">
                <a:latin typeface="Copperplate" charset="0"/>
                <a:ea typeface="Copperplate" charset="0"/>
                <a:cs typeface="Copperplate" charset="0"/>
              </a:rPr>
              <a:t>The Director presents a call to service and not a proposal;</a:t>
            </a:r>
          </a:p>
          <a:p>
            <a:pPr marL="514350" lvl="0" indent="-514350">
              <a:buFont typeface="+mj-lt"/>
              <a:buAutoNum type="arabicPeriod" startAt="7"/>
            </a:pPr>
            <a:r>
              <a:rPr lang="en-US" sz="2800" dirty="0">
                <a:latin typeface="Copperplate" charset="0"/>
                <a:ea typeface="Copperplate" charset="0"/>
                <a:cs typeface="Copperplate" charset="0"/>
              </a:rPr>
              <a:t>The Director speaks, acts, and lives his job as a Ministry;</a:t>
            </a:r>
          </a:p>
          <a:p>
            <a:pPr marL="514350" indent="-514350">
              <a:buFont typeface="+mj-lt"/>
              <a:buAutoNum type="arabicPeriod" startAt="7"/>
            </a:pPr>
            <a:endParaRPr lang="en-US" sz="2800" dirty="0">
              <a:latin typeface="Copperplate" charset="0"/>
              <a:ea typeface="Copperplate" charset="0"/>
              <a:cs typeface="Copperplate" charset="0"/>
            </a:endParaRPr>
          </a:p>
        </p:txBody>
      </p:sp>
    </p:spTree>
    <p:extLst>
      <p:ext uri="{BB962C8B-B14F-4D97-AF65-F5344CB8AC3E}">
        <p14:creationId xmlns:p14="http://schemas.microsoft.com/office/powerpoint/2010/main" val="66903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Copperplate" charset="0"/>
                <a:ea typeface="Copperplate" charset="0"/>
                <a:cs typeface="Copperplate" charset="0"/>
              </a:rPr>
              <a:t>A Reward </a:t>
            </a:r>
            <a:endParaRPr lang="en-US" sz="4400" b="1" dirty="0">
              <a:latin typeface="Copperplate" charset="0"/>
              <a:ea typeface="Copperplate" charset="0"/>
              <a:cs typeface="Copperplate" charset="0"/>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8014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2"/>
          <p:cNvSpPr>
            <a:spLocks noGrp="1"/>
          </p:cNvSpPr>
          <p:nvPr>
            <p:ph idx="1"/>
          </p:nvPr>
        </p:nvSpPr>
        <p:spPr>
          <a:prstGeom prst="rect">
            <a:avLst/>
          </a:prstGeom>
        </p:spPr>
        <p:txBody>
          <a:bodyPr>
            <a:normAutofit fontScale="92500" lnSpcReduction="10000"/>
          </a:bodyPr>
          <a:lstStyle/>
          <a:p>
            <a:pPr marL="0" indent="0" algn="l">
              <a:buNone/>
            </a:pPr>
            <a:r>
              <a:rPr lang="en-US" sz="4400" dirty="0">
                <a:latin typeface="Copperplate" charset="0"/>
                <a:ea typeface="Copperplate" charset="0"/>
                <a:cs typeface="Copperplate" charset="0"/>
              </a:rPr>
              <a:t>“Those who are fitting for the </a:t>
            </a:r>
            <a:r>
              <a:rPr lang="en-US" sz="4400" b="1" dirty="0">
                <a:latin typeface="Copperplate" charset="0"/>
                <a:ea typeface="Copperplate" charset="0"/>
                <a:cs typeface="Copperplate" charset="0"/>
              </a:rPr>
              <a:t>ministry</a:t>
            </a:r>
            <a:r>
              <a:rPr lang="en-US" sz="4400" dirty="0">
                <a:latin typeface="Copperplate" charset="0"/>
                <a:ea typeface="Copperplate" charset="0"/>
                <a:cs typeface="Copperplate" charset="0"/>
              </a:rPr>
              <a:t> can engage in no other occupation that will give them so large an experience as will the </a:t>
            </a:r>
            <a:r>
              <a:rPr lang="en-US" sz="4400" b="1" dirty="0">
                <a:latin typeface="Copperplate" charset="0"/>
                <a:ea typeface="Copperplate" charset="0"/>
                <a:cs typeface="Copperplate" charset="0"/>
              </a:rPr>
              <a:t>canvassing work</a:t>
            </a:r>
            <a:r>
              <a:rPr lang="en-US" sz="4400" dirty="0">
                <a:latin typeface="Copperplate" charset="0"/>
                <a:ea typeface="Copperplate" charset="0"/>
                <a:cs typeface="Copperplate" charset="0"/>
              </a:rPr>
              <a:t>.” </a:t>
            </a:r>
            <a:r>
              <a:rPr lang="en-US" sz="3600" i="1" dirty="0" smtClean="0">
                <a:latin typeface="Copperplate" charset="0"/>
                <a:ea typeface="Copperplate" charset="0"/>
                <a:cs typeface="Copperplate" charset="0"/>
              </a:rPr>
              <a:t>Ellen White - Testimonies </a:t>
            </a:r>
            <a:r>
              <a:rPr lang="en-US" sz="3600" i="1" dirty="0">
                <a:latin typeface="Copperplate" charset="0"/>
                <a:ea typeface="Copperplate" charset="0"/>
                <a:cs typeface="Copperplate" charset="0"/>
              </a:rPr>
              <a:t>for the Church, v. 6, p.334</a:t>
            </a:r>
            <a:endParaRPr sz="3600" i="1" dirty="0">
              <a:latin typeface="Copperplate" charset="0"/>
              <a:ea typeface="Copperplate" charset="0"/>
              <a:cs typeface="Copperplate" charset="0"/>
            </a:endParaRPr>
          </a:p>
        </p:txBody>
      </p:sp>
    </p:spTree>
    <p:extLst>
      <p:ext uri="{BB962C8B-B14F-4D97-AF65-F5344CB8AC3E}">
        <p14:creationId xmlns:p14="http://schemas.microsoft.com/office/powerpoint/2010/main" val="177752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0" indent="0">
              <a:buNone/>
            </a:pPr>
            <a:r>
              <a:rPr lang="en-US" sz="2800" dirty="0">
                <a:latin typeface="Copperplate" charset="0"/>
                <a:ea typeface="Copperplate" charset="0"/>
                <a:cs typeface="Copperplate" charset="0"/>
              </a:rPr>
              <a:t>Dealing with young students can be very fulfilling. There is great satisfaction for a Director when he can watch the journey of a young person over the years. To initiate the student as a colporteur, and witness the positives changes in their personality, see them overcoming challenges and, finally, congratulate the student that graduates prepared to serve the Church and </a:t>
            </a:r>
            <a:r>
              <a:rPr lang="en-US" sz="2800" dirty="0" smtClean="0">
                <a:latin typeface="Copperplate" charset="0"/>
                <a:ea typeface="Copperplate" charset="0"/>
                <a:cs typeface="Copperplate" charset="0"/>
              </a:rPr>
              <a:t>society.</a:t>
            </a:r>
            <a:endParaRPr lang="en-US" sz="2800" dirty="0">
              <a:latin typeface="Copperplate" charset="0"/>
              <a:ea typeface="Copperplate" charset="0"/>
              <a:cs typeface="Copperplate" charset="0"/>
            </a:endParaRPr>
          </a:p>
          <a:p>
            <a:pPr marL="0" indent="0">
              <a:buNone/>
            </a:pPr>
            <a:r>
              <a:rPr lang="pt-BR" sz="2800" dirty="0">
                <a:latin typeface="Copperplate" charset="0"/>
                <a:ea typeface="Copperplate" charset="0"/>
                <a:cs typeface="Copperplate" charset="0"/>
              </a:rPr>
              <a:t> </a:t>
            </a:r>
            <a:endParaRPr lang="en-US" sz="2800" dirty="0">
              <a:latin typeface="Copperplate" charset="0"/>
              <a:ea typeface="Copperplate" charset="0"/>
              <a:cs typeface="Copperplate" charset="0"/>
            </a:endParaRPr>
          </a:p>
          <a:p>
            <a:pPr marL="0" indent="0">
              <a:buNone/>
            </a:pPr>
            <a:endParaRPr lang="en-US" sz="2800" dirty="0">
              <a:latin typeface="Copperplate" charset="0"/>
              <a:ea typeface="Copperplate" charset="0"/>
              <a:cs typeface="Copperplate" charset="0"/>
            </a:endParaRPr>
          </a:p>
        </p:txBody>
      </p:sp>
    </p:spTree>
    <p:extLst>
      <p:ext uri="{BB962C8B-B14F-4D97-AF65-F5344CB8AC3E}">
        <p14:creationId xmlns:p14="http://schemas.microsoft.com/office/powerpoint/2010/main" val="2041495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Autofit/>
          </a:bodyPr>
          <a:lstStyle/>
          <a:p>
            <a:pPr marL="0" indent="0">
              <a:buNone/>
            </a:pPr>
            <a:r>
              <a:rPr lang="en-US" sz="2800" dirty="0" smtClean="0">
                <a:latin typeface="Copperplate" charset="0"/>
                <a:ea typeface="Copperplate" charset="0"/>
                <a:cs typeface="Copperplate" charset="0"/>
              </a:rPr>
              <a:t>The </a:t>
            </a:r>
            <a:r>
              <a:rPr lang="en-US" sz="2800" dirty="0">
                <a:latin typeface="Copperplate" charset="0"/>
                <a:ea typeface="Copperplate" charset="0"/>
                <a:cs typeface="Copperplate" charset="0"/>
              </a:rPr>
              <a:t>Director that is passionate for the student LE program will have the pleasure to be recognized as a spiritual leader that collaborated in the education of thousands of young people, among which might be some pastors that can eventually become his colleagues in ministry.</a:t>
            </a:r>
          </a:p>
          <a:p>
            <a:pPr marL="0" indent="0">
              <a:buNone/>
            </a:pPr>
            <a:r>
              <a:rPr lang="pt-BR" sz="2800" dirty="0">
                <a:latin typeface="Copperplate" charset="0"/>
                <a:ea typeface="Copperplate" charset="0"/>
                <a:cs typeface="Copperplate" charset="0"/>
              </a:rPr>
              <a:t> </a:t>
            </a:r>
            <a:endParaRPr lang="en-US" sz="2800" dirty="0">
              <a:latin typeface="Copperplate" charset="0"/>
              <a:ea typeface="Copperplate" charset="0"/>
              <a:cs typeface="Copperplate" charset="0"/>
            </a:endParaRPr>
          </a:p>
          <a:p>
            <a:pPr marL="0" indent="0">
              <a:buNone/>
            </a:pPr>
            <a:endParaRPr lang="en-US" sz="2800" dirty="0">
              <a:latin typeface="Copperplate" charset="0"/>
              <a:ea typeface="Copperplate" charset="0"/>
              <a:cs typeface="Copperplate" charset="0"/>
            </a:endParaRPr>
          </a:p>
        </p:txBody>
      </p:sp>
    </p:spTree>
    <p:extLst>
      <p:ext uri="{BB962C8B-B14F-4D97-AF65-F5344CB8AC3E}">
        <p14:creationId xmlns:p14="http://schemas.microsoft.com/office/powerpoint/2010/main" val="1964378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325130"/>
            <a:ext cx="9272329" cy="4195481"/>
          </a:xfrm>
        </p:spPr>
        <p:txBody>
          <a:bodyPr>
            <a:noAutofit/>
          </a:bodyPr>
          <a:lstStyle/>
          <a:p>
            <a:pPr marL="0" indent="0">
              <a:buNone/>
            </a:pPr>
            <a:r>
              <a:rPr lang="en-US" sz="2800" dirty="0">
                <a:latin typeface="Copperplate" charset="0"/>
                <a:ea typeface="Copperplate" charset="0"/>
                <a:cs typeface="Copperplate" charset="0"/>
              </a:rPr>
              <a:t>"The fields that stand out the most with the student LE program are those who make efforts to treat the students well. Factors like a good reception and support to the student, organized distribution of territory, quickly answering the student’s questions and the Director's disposition to attend well are decisive for the repercussion of the image that students and institutions have of the field" </a:t>
            </a:r>
            <a:r>
              <a:rPr lang="en-US" sz="2400" dirty="0">
                <a:latin typeface="Copperplate" charset="0"/>
                <a:ea typeface="Copperplate" charset="0"/>
                <a:cs typeface="Copperplate" charset="0"/>
              </a:rPr>
              <a:t>(</a:t>
            </a:r>
            <a:r>
              <a:rPr lang="pt-BR" sz="2400" i="1" dirty="0">
                <a:latin typeface="Copperplate" charset="0"/>
                <a:ea typeface="Copperplate" charset="0"/>
                <a:cs typeface="Copperplate" charset="0"/>
              </a:rPr>
              <a:t>Colportagem Adventista no Brasil - Uma Breve História</a:t>
            </a:r>
            <a:r>
              <a:rPr lang="pt-BR" sz="2400" dirty="0">
                <a:latin typeface="Copperplate" charset="0"/>
                <a:ea typeface="Copperplate" charset="0"/>
                <a:cs typeface="Copperplate" charset="0"/>
              </a:rPr>
              <a:t> [</a:t>
            </a:r>
            <a:r>
              <a:rPr lang="pt-BR" sz="2400" dirty="0" err="1">
                <a:latin typeface="Copperplate" charset="0"/>
                <a:ea typeface="Copperplate" charset="0"/>
                <a:cs typeface="Copperplate" charset="0"/>
              </a:rPr>
              <a:t>Adventist</a:t>
            </a:r>
            <a:r>
              <a:rPr lang="pt-BR" sz="2400" dirty="0">
                <a:latin typeface="Copperplate" charset="0"/>
                <a:ea typeface="Copperplate" charset="0"/>
                <a:cs typeface="Copperplate" charset="0"/>
              </a:rPr>
              <a:t> </a:t>
            </a:r>
            <a:r>
              <a:rPr lang="pt-BR" sz="2400" dirty="0" err="1">
                <a:latin typeface="Copperplate" charset="0"/>
                <a:ea typeface="Copperplate" charset="0"/>
                <a:cs typeface="Copperplate" charset="0"/>
              </a:rPr>
              <a:t>Canvassing</a:t>
            </a:r>
            <a:r>
              <a:rPr lang="pt-BR" sz="2400" dirty="0">
                <a:latin typeface="Copperplate" charset="0"/>
                <a:ea typeface="Copperplate" charset="0"/>
                <a:cs typeface="Copperplate" charset="0"/>
              </a:rPr>
              <a:t> in </a:t>
            </a:r>
            <a:r>
              <a:rPr lang="pt-BR" sz="2400" dirty="0" err="1">
                <a:latin typeface="Copperplate" charset="0"/>
                <a:ea typeface="Copperplate" charset="0"/>
                <a:cs typeface="Copperplate" charset="0"/>
              </a:rPr>
              <a:t>Brazil</a:t>
            </a:r>
            <a:r>
              <a:rPr lang="pt-BR" sz="2400" dirty="0">
                <a:latin typeface="Copperplate" charset="0"/>
                <a:ea typeface="Copperplate" charset="0"/>
                <a:cs typeface="Copperplate" charset="0"/>
              </a:rPr>
              <a:t> – A </a:t>
            </a:r>
            <a:r>
              <a:rPr lang="pt-BR" sz="2400" dirty="0" err="1">
                <a:latin typeface="Copperplate" charset="0"/>
                <a:ea typeface="Copperplate" charset="0"/>
                <a:cs typeface="Copperplate" charset="0"/>
              </a:rPr>
              <a:t>Brief</a:t>
            </a:r>
            <a:r>
              <a:rPr lang="pt-BR" sz="2400" dirty="0">
                <a:latin typeface="Copperplate" charset="0"/>
                <a:ea typeface="Copperplate" charset="0"/>
                <a:cs typeface="Copperplate" charset="0"/>
              </a:rPr>
              <a:t> </a:t>
            </a:r>
            <a:r>
              <a:rPr lang="pt-BR" sz="2400" dirty="0" err="1">
                <a:latin typeface="Copperplate" charset="0"/>
                <a:ea typeface="Copperplate" charset="0"/>
                <a:cs typeface="Copperplate" charset="0"/>
              </a:rPr>
              <a:t>History</a:t>
            </a:r>
            <a:r>
              <a:rPr lang="pt-BR" sz="2400" dirty="0">
                <a:latin typeface="Copperplate" charset="0"/>
                <a:ea typeface="Copperplate" charset="0"/>
                <a:cs typeface="Copperplate" charset="0"/>
              </a:rPr>
              <a:t>]</a:t>
            </a:r>
            <a:r>
              <a:rPr lang="en-US" sz="2400" dirty="0">
                <a:latin typeface="Copperplate" charset="0"/>
                <a:ea typeface="Copperplate" charset="0"/>
                <a:cs typeface="Copperplate" charset="0"/>
              </a:rPr>
              <a:t>, p. 103</a:t>
            </a:r>
            <a:r>
              <a:rPr lang="en-US" sz="2400" dirty="0" smtClean="0">
                <a:latin typeface="Copperplate" charset="0"/>
                <a:ea typeface="Copperplate" charset="0"/>
                <a:cs typeface="Copperplate" charset="0"/>
              </a:rPr>
              <a:t>).</a:t>
            </a:r>
            <a:endParaRPr lang="en-US" sz="2800" dirty="0">
              <a:latin typeface="Copperplate" charset="0"/>
              <a:ea typeface="Copperplate" charset="0"/>
              <a:cs typeface="Copperplate" charset="0"/>
            </a:endParaRPr>
          </a:p>
        </p:txBody>
      </p:sp>
    </p:spTree>
    <p:extLst>
      <p:ext uri="{BB962C8B-B14F-4D97-AF65-F5344CB8AC3E}">
        <p14:creationId xmlns:p14="http://schemas.microsoft.com/office/powerpoint/2010/main" val="1323089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6"/>
          <p:cNvSpPr>
            <a:spLocks noGrp="1"/>
          </p:cNvSpPr>
          <p:nvPr>
            <p:ph type="title"/>
          </p:nvPr>
        </p:nvSpPr>
        <p:spPr/>
        <p:txBody>
          <a:bodyPr/>
          <a:lstStyle/>
          <a:p>
            <a:pPr eaLnBrk="1" hangingPunct="1"/>
            <a:endParaRPr lang="en-US" altLang="x-none"/>
          </a:p>
        </p:txBody>
      </p:sp>
      <p:sp>
        <p:nvSpPr>
          <p:cNvPr id="40962" name="Content Placeholder 7"/>
          <p:cNvSpPr>
            <a:spLocks noGrp="1"/>
          </p:cNvSpPr>
          <p:nvPr>
            <p:ph idx="1"/>
          </p:nvPr>
        </p:nvSpPr>
        <p:spPr/>
        <p:txBody>
          <a:bodyPr/>
          <a:lstStyle/>
          <a:p>
            <a:pPr eaLnBrk="1" hangingPunct="1"/>
            <a:endParaRPr lang="en-US" altLang="x-none"/>
          </a:p>
        </p:txBody>
      </p:sp>
      <p:pic>
        <p:nvPicPr>
          <p:cNvPr id="40963" name="2-4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28575"/>
            <a:ext cx="12242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681641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36295" y="2861733"/>
            <a:ext cx="8825657" cy="1915647"/>
          </a:xfrm>
        </p:spPr>
        <p:txBody>
          <a:bodyPr>
            <a:noAutofit/>
          </a:bodyPr>
          <a:lstStyle/>
          <a:p>
            <a:r>
              <a:rPr lang="en-US" sz="4400" b="1" dirty="0" smtClean="0">
                <a:latin typeface="Copperplate" charset="0"/>
                <a:ea typeface="Copperplate" charset="0"/>
                <a:cs typeface="Copperplate" charset="0"/>
              </a:rPr>
              <a:t/>
            </a:r>
            <a:br>
              <a:rPr lang="en-US" sz="4400" b="1" dirty="0" smtClean="0">
                <a:latin typeface="Copperplate" charset="0"/>
                <a:ea typeface="Copperplate" charset="0"/>
                <a:cs typeface="Copperplate" charset="0"/>
              </a:rPr>
            </a:br>
            <a:r>
              <a:rPr lang="en-US" sz="4400" b="1" dirty="0">
                <a:latin typeface="Copperplate" charset="0"/>
                <a:ea typeface="Copperplate" charset="0"/>
                <a:cs typeface="Copperplate" charset="0"/>
              </a:rPr>
              <a:t/>
            </a:r>
            <a:br>
              <a:rPr lang="en-US" sz="4400" b="1" dirty="0">
                <a:latin typeface="Copperplate" charset="0"/>
                <a:ea typeface="Copperplate" charset="0"/>
                <a:cs typeface="Copperplate" charset="0"/>
              </a:rPr>
            </a:br>
            <a:r>
              <a:rPr lang="en-US" sz="4400" b="1" dirty="0" smtClean="0">
                <a:latin typeface="Copperplate" charset="0"/>
                <a:ea typeface="Copperplate" charset="0"/>
                <a:cs typeface="Copperplate" charset="0"/>
              </a:rPr>
              <a:t/>
            </a:r>
            <a:br>
              <a:rPr lang="en-US" sz="4400" b="1" dirty="0" smtClean="0">
                <a:latin typeface="Copperplate" charset="0"/>
                <a:ea typeface="Copperplate" charset="0"/>
                <a:cs typeface="Copperplate" charset="0"/>
              </a:rPr>
            </a:br>
            <a:r>
              <a:rPr lang="en-US" sz="4400" b="1" dirty="0">
                <a:latin typeface="Copperplate" charset="0"/>
                <a:ea typeface="Copperplate" charset="0"/>
                <a:cs typeface="Copperplate" charset="0"/>
              </a:rPr>
              <a:t/>
            </a:r>
            <a:br>
              <a:rPr lang="en-US" sz="4400" b="1" dirty="0">
                <a:latin typeface="Copperplate" charset="0"/>
                <a:ea typeface="Copperplate" charset="0"/>
                <a:cs typeface="Copperplate" charset="0"/>
              </a:rPr>
            </a:br>
            <a:r>
              <a:rPr lang="en-US" sz="4400" b="1" dirty="0" smtClean="0">
                <a:latin typeface="Copperplate" charset="0"/>
                <a:ea typeface="Copperplate" charset="0"/>
                <a:cs typeface="Copperplate" charset="0"/>
              </a:rPr>
              <a:t/>
            </a:r>
            <a:br>
              <a:rPr lang="en-US" sz="4400" b="1" dirty="0" smtClean="0">
                <a:latin typeface="Copperplate" charset="0"/>
                <a:ea typeface="Copperplate" charset="0"/>
                <a:cs typeface="Copperplate" charset="0"/>
              </a:rPr>
            </a:br>
            <a:r>
              <a:rPr lang="en-US" sz="4400" b="1" dirty="0">
                <a:latin typeface="Copperplate" charset="0"/>
                <a:ea typeface="Copperplate" charset="0"/>
                <a:cs typeface="Copperplate" charset="0"/>
              </a:rPr>
              <a:t/>
            </a:r>
            <a:br>
              <a:rPr lang="en-US" sz="4400" b="1" dirty="0">
                <a:latin typeface="Copperplate" charset="0"/>
                <a:ea typeface="Copperplate" charset="0"/>
                <a:cs typeface="Copperplate" charset="0"/>
              </a:rPr>
            </a:br>
            <a:r>
              <a:rPr lang="en-US" sz="4400" b="1" dirty="0" smtClean="0">
                <a:latin typeface="Copperplate" charset="0"/>
                <a:ea typeface="Copperplate" charset="0"/>
                <a:cs typeface="Copperplate" charset="0"/>
              </a:rPr>
              <a:t>16 Benefits for Students</a:t>
            </a:r>
            <a:endParaRPr lang="en-US" sz="4400" dirty="0">
              <a:latin typeface="Copperplate" charset="0"/>
              <a:ea typeface="Copperplate" charset="0"/>
              <a:cs typeface="Copperplate" charset="0"/>
            </a:endParaRPr>
          </a:p>
        </p:txBody>
      </p:sp>
      <p:sp>
        <p:nvSpPr>
          <p:cNvPr id="6" name="Text Placeholder 5"/>
          <p:cNvSpPr>
            <a:spLocks noGrp="1"/>
          </p:cNvSpPr>
          <p:nvPr>
            <p:ph type="body" idx="1"/>
          </p:nvPr>
        </p:nvSpPr>
        <p:spPr>
          <a:xfrm>
            <a:off x="1154956" y="4777380"/>
            <a:ext cx="10515600" cy="1500187"/>
          </a:xfrm>
        </p:spPr>
        <p:txBody>
          <a:bodyPr>
            <a:normAutofit/>
          </a:bodyPr>
          <a:lstStyle/>
          <a:p>
            <a:r>
              <a:rPr lang="en-US" dirty="0">
                <a:latin typeface="Copperplate" charset="0"/>
                <a:ea typeface="Copperplate" charset="0"/>
                <a:cs typeface="Copperplate" charset="0"/>
              </a:rPr>
              <a:t>Taken from the book </a:t>
            </a:r>
            <a:r>
              <a:rPr lang="en-US" i="1" dirty="0">
                <a:latin typeface="Copperplate" charset="0"/>
                <a:ea typeface="Copperplate" charset="0"/>
                <a:cs typeface="Copperplate" charset="0"/>
              </a:rPr>
              <a:t>Colporteur Ministry</a:t>
            </a:r>
            <a:r>
              <a:rPr lang="en-US">
                <a:latin typeface="Copperplate" charset="0"/>
                <a:ea typeface="Copperplate" charset="0"/>
                <a:cs typeface="Copperplate" charset="0"/>
              </a:rPr>
              <a:t>, </a:t>
            </a:r>
            <a:r>
              <a:rPr lang="en-US" smtClean="0">
                <a:latin typeface="Copperplate" charset="0"/>
                <a:ea typeface="Copperplate" charset="0"/>
                <a:cs typeface="Copperplate" charset="0"/>
              </a:rPr>
              <a:t>chapter </a:t>
            </a:r>
            <a:r>
              <a:rPr lang="en-US" dirty="0" smtClean="0">
                <a:latin typeface="Copperplate" charset="0"/>
                <a:ea typeface="Copperplate" charset="0"/>
                <a:cs typeface="Copperplate" charset="0"/>
              </a:rPr>
              <a:t>five</a:t>
            </a:r>
            <a:endParaRPr lang="en-US" dirty="0">
              <a:latin typeface="Copperplate" charset="0"/>
              <a:ea typeface="Copperplate" charset="0"/>
              <a:cs typeface="Copperplate" charset="0"/>
            </a:endParaRPr>
          </a:p>
          <a:p>
            <a:endParaRPr lang="en-US" dirty="0">
              <a:latin typeface="Copperplate" charset="0"/>
              <a:ea typeface="Copperplate" charset="0"/>
              <a:cs typeface="Copperplate" charset="0"/>
            </a:endParaRPr>
          </a:p>
          <a:p>
            <a:endParaRPr lang="en-US" dirty="0">
              <a:latin typeface="Copperplate" charset="0"/>
              <a:ea typeface="Copperplate" charset="0"/>
              <a:cs typeface="Copperplate" charset="0"/>
            </a:endParaRPr>
          </a:p>
        </p:txBody>
      </p:sp>
    </p:spTree>
    <p:extLst>
      <p:ext uri="{BB962C8B-B14F-4D97-AF65-F5344CB8AC3E}">
        <p14:creationId xmlns:p14="http://schemas.microsoft.com/office/powerpoint/2010/main" val="1967851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21973" y="1306470"/>
            <a:ext cx="8946541" cy="4195481"/>
          </a:xfrm>
        </p:spPr>
        <p:txBody>
          <a:bodyPr>
            <a:noAutofit/>
          </a:bodyPr>
          <a:lstStyle/>
          <a:p>
            <a:pPr marL="742950" indent="-742950">
              <a:buFont typeface="+mj-lt"/>
              <a:buAutoNum type="arabicPeriod"/>
            </a:pPr>
            <a:r>
              <a:rPr lang="en-US" sz="2800" dirty="0">
                <a:latin typeface="Copperplate" charset="0"/>
                <a:ea typeface="Copperplate" charset="0"/>
                <a:cs typeface="Copperplate" charset="0"/>
              </a:rPr>
              <a:t>It is God’s plan</a:t>
            </a:r>
          </a:p>
          <a:p>
            <a:pPr marL="742950" indent="-742950">
              <a:buFont typeface="+mj-lt"/>
              <a:buAutoNum type="arabicPeriod"/>
            </a:pPr>
            <a:endParaRPr lang="en-US" sz="2800" dirty="0">
              <a:latin typeface="Copperplate" charset="0"/>
              <a:ea typeface="Copperplate" charset="0"/>
              <a:cs typeface="Copperplate" charset="0"/>
            </a:endParaRPr>
          </a:p>
          <a:p>
            <a:pPr marL="742950" indent="-742950">
              <a:buFont typeface="+mj-lt"/>
              <a:buAutoNum type="arabicPeriod"/>
            </a:pPr>
            <a:r>
              <a:rPr lang="en-US" sz="2800" dirty="0">
                <a:latin typeface="Copperplate" charset="0"/>
                <a:ea typeface="Copperplate" charset="0"/>
                <a:cs typeface="Copperplate" charset="0"/>
              </a:rPr>
              <a:t>Learn Practical Lessons Needful for Future Success</a:t>
            </a:r>
          </a:p>
          <a:p>
            <a:pPr marL="742950" indent="-742950">
              <a:buFont typeface="+mj-lt"/>
              <a:buAutoNum type="arabicPeriod"/>
            </a:pPr>
            <a:endParaRPr lang="en-US" sz="2800" dirty="0">
              <a:latin typeface="Copperplate" charset="0"/>
              <a:ea typeface="Copperplate" charset="0"/>
              <a:cs typeface="Copperplate" charset="0"/>
            </a:endParaRPr>
          </a:p>
          <a:p>
            <a:pPr marL="742950" indent="-742950">
              <a:buFont typeface="+mj-lt"/>
              <a:buAutoNum type="arabicPeriod"/>
            </a:pPr>
            <a:r>
              <a:rPr lang="en-US" sz="2800" dirty="0">
                <a:latin typeface="Copperplate" charset="0"/>
                <a:ea typeface="Copperplate" charset="0"/>
                <a:cs typeface="Copperplate" charset="0"/>
              </a:rPr>
              <a:t>Develop Politeness and Tactfulness in Conversations</a:t>
            </a:r>
          </a:p>
          <a:p>
            <a:pPr marL="742950" indent="-742950">
              <a:buFont typeface="+mj-lt"/>
              <a:buAutoNum type="arabicPeriod"/>
            </a:pPr>
            <a:endParaRPr lang="en-US" sz="2800" dirty="0">
              <a:latin typeface="Copperplate" charset="0"/>
              <a:ea typeface="Copperplate" charset="0"/>
              <a:cs typeface="Copperplate" charset="0"/>
            </a:endParaRPr>
          </a:p>
          <a:p>
            <a:pPr marL="742950" indent="-742950">
              <a:buFont typeface="+mj-lt"/>
              <a:buAutoNum type="arabicPeriod"/>
            </a:pPr>
            <a:r>
              <a:rPr lang="en-US" sz="2800" dirty="0">
                <a:latin typeface="Copperplate" charset="0"/>
                <a:ea typeface="Copperplate" charset="0"/>
                <a:cs typeface="Copperplate" charset="0"/>
              </a:rPr>
              <a:t>Skills to Generate and Manage their Financial Resources.  </a:t>
            </a:r>
          </a:p>
        </p:txBody>
      </p:sp>
    </p:spTree>
    <p:extLst>
      <p:ext uri="{BB962C8B-B14F-4D97-AF65-F5344CB8AC3E}">
        <p14:creationId xmlns:p14="http://schemas.microsoft.com/office/powerpoint/2010/main" val="59637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455760"/>
            <a:ext cx="8946541" cy="4195481"/>
          </a:xfrm>
        </p:spPr>
        <p:txBody>
          <a:bodyPr>
            <a:noAutofit/>
          </a:bodyPr>
          <a:lstStyle/>
          <a:p>
            <a:pPr marL="742950" lvl="0" indent="-742950">
              <a:buFont typeface="+mj-lt"/>
              <a:buAutoNum type="arabicPeriod" startAt="5"/>
            </a:pPr>
            <a:r>
              <a:rPr lang="en-US" sz="2800" dirty="0">
                <a:latin typeface="Copperplate" charset="0"/>
                <a:ea typeface="Copperplate" charset="0"/>
                <a:cs typeface="Copperplate" charset="0"/>
              </a:rPr>
              <a:t>Leave Precious Literature in the Homes</a:t>
            </a:r>
          </a:p>
          <a:p>
            <a:pPr marL="742950" lvl="0" indent="-742950">
              <a:buFont typeface="+mj-lt"/>
              <a:buAutoNum type="arabicPeriod" startAt="5"/>
            </a:pPr>
            <a:endParaRPr lang="en-US" sz="2800" dirty="0">
              <a:latin typeface="Copperplate" charset="0"/>
              <a:ea typeface="Copperplate" charset="0"/>
              <a:cs typeface="Copperplate" charset="0"/>
            </a:endParaRPr>
          </a:p>
          <a:p>
            <a:pPr marL="742950" lvl="0" indent="-742950">
              <a:buFont typeface="+mj-lt"/>
              <a:buAutoNum type="arabicPeriod" startAt="5"/>
            </a:pPr>
            <a:r>
              <a:rPr lang="en-US" sz="2800" dirty="0">
                <a:latin typeface="Copperplate" charset="0"/>
                <a:ea typeface="Copperplate" charset="0"/>
                <a:cs typeface="Copperplate" charset="0"/>
              </a:rPr>
              <a:t>To Prepare themselves for the Ministry</a:t>
            </a:r>
          </a:p>
          <a:p>
            <a:pPr marL="742950" lvl="0" indent="-742950">
              <a:buFont typeface="+mj-lt"/>
              <a:buAutoNum type="arabicPeriod" startAt="5"/>
            </a:pPr>
            <a:endParaRPr lang="en-US" sz="2800" dirty="0">
              <a:latin typeface="Copperplate" charset="0"/>
              <a:ea typeface="Copperplate" charset="0"/>
              <a:cs typeface="Copperplate" charset="0"/>
            </a:endParaRPr>
          </a:p>
          <a:p>
            <a:pPr marL="742950" lvl="0" indent="-742950">
              <a:buFont typeface="+mj-lt"/>
              <a:buAutoNum type="arabicPeriod" startAt="5"/>
            </a:pPr>
            <a:r>
              <a:rPr lang="en-US" sz="2800" dirty="0">
                <a:latin typeface="Copperplate" charset="0"/>
                <a:ea typeface="Copperplate" charset="0"/>
                <a:cs typeface="Copperplate" charset="0"/>
              </a:rPr>
              <a:t>Put into Practice the Teachings Learned in School</a:t>
            </a:r>
          </a:p>
          <a:p>
            <a:pPr marL="742950" lvl="0" indent="-742950">
              <a:buFont typeface="+mj-lt"/>
              <a:buAutoNum type="arabicPeriod" startAt="5"/>
            </a:pPr>
            <a:endParaRPr lang="en-US" sz="2800" dirty="0">
              <a:latin typeface="Copperplate" charset="0"/>
              <a:ea typeface="Copperplate" charset="0"/>
              <a:cs typeface="Copperplate" charset="0"/>
            </a:endParaRPr>
          </a:p>
          <a:p>
            <a:pPr marL="742950" lvl="0" indent="-742950">
              <a:buFont typeface="+mj-lt"/>
              <a:buAutoNum type="arabicPeriod" startAt="5"/>
            </a:pPr>
            <a:r>
              <a:rPr lang="en-US" sz="2800" dirty="0">
                <a:latin typeface="Copperplate" charset="0"/>
                <a:ea typeface="Copperplate" charset="0"/>
                <a:cs typeface="Copperplate" charset="0"/>
              </a:rPr>
              <a:t>Combine the Service of Selling Books with the Service in Favor of People</a:t>
            </a:r>
          </a:p>
          <a:p>
            <a:pPr marL="742950" indent="-742950">
              <a:buFont typeface="+mj-lt"/>
              <a:buAutoNum type="arabicPeriod" startAt="5"/>
            </a:pPr>
            <a:endParaRPr lang="en-US" sz="2800" dirty="0">
              <a:latin typeface="Copperplate" charset="0"/>
              <a:ea typeface="Copperplate" charset="0"/>
              <a:cs typeface="Copperplate" charset="0"/>
            </a:endParaRPr>
          </a:p>
          <a:p>
            <a:endParaRPr lang="en-US" sz="2800" dirty="0">
              <a:latin typeface="Copperplate" charset="0"/>
              <a:ea typeface="Copperplate" charset="0"/>
              <a:cs typeface="Copperplate" charset="0"/>
            </a:endParaRPr>
          </a:p>
        </p:txBody>
      </p:sp>
    </p:spTree>
    <p:extLst>
      <p:ext uri="{BB962C8B-B14F-4D97-AF65-F5344CB8AC3E}">
        <p14:creationId xmlns:p14="http://schemas.microsoft.com/office/powerpoint/2010/main" val="213977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4651" y="1698355"/>
            <a:ext cx="8946541" cy="4195481"/>
          </a:xfrm>
        </p:spPr>
        <p:txBody>
          <a:bodyPr>
            <a:normAutofit fontScale="92500"/>
          </a:bodyPr>
          <a:lstStyle/>
          <a:p>
            <a:pPr marL="742950" lvl="0" indent="-742950">
              <a:buFont typeface="+mj-lt"/>
              <a:buAutoNum type="arabicPeriod" startAt="9"/>
            </a:pPr>
            <a:r>
              <a:rPr lang="en-US" sz="3200" dirty="0">
                <a:latin typeface="Copperplate" charset="0"/>
                <a:ea typeface="Copperplate" charset="0"/>
                <a:cs typeface="Copperplate" charset="0"/>
              </a:rPr>
              <a:t>Have Christ as Companion Amid Trials. </a:t>
            </a:r>
          </a:p>
          <a:p>
            <a:pPr marL="742950" lvl="0" indent="-742950">
              <a:buFont typeface="+mj-lt"/>
              <a:buAutoNum type="arabicPeriod" startAt="9"/>
            </a:pPr>
            <a:endParaRPr lang="en-US" sz="3200" dirty="0">
              <a:latin typeface="Copperplate" charset="0"/>
              <a:ea typeface="Copperplate" charset="0"/>
              <a:cs typeface="Copperplate" charset="0"/>
            </a:endParaRPr>
          </a:p>
          <a:p>
            <a:pPr marL="742950" lvl="0" indent="-742950">
              <a:buFont typeface="+mj-lt"/>
              <a:buAutoNum type="arabicPeriod" startAt="9"/>
            </a:pPr>
            <a:r>
              <a:rPr lang="en-US" sz="3200" dirty="0">
                <a:latin typeface="Copperplate" charset="0"/>
                <a:ea typeface="Copperplate" charset="0"/>
                <a:cs typeface="Copperplate" charset="0"/>
              </a:rPr>
              <a:t>Learn Discipline amidst Trials.</a:t>
            </a:r>
          </a:p>
          <a:p>
            <a:pPr marL="742950" indent="-742950">
              <a:buFont typeface="+mj-lt"/>
              <a:buAutoNum type="arabicPeriod" startAt="9"/>
            </a:pPr>
            <a:endParaRPr lang="en-US" sz="3200" dirty="0">
              <a:latin typeface="Copperplate" charset="0"/>
              <a:ea typeface="Copperplate" charset="0"/>
              <a:cs typeface="Copperplate" charset="0"/>
            </a:endParaRPr>
          </a:p>
          <a:p>
            <a:pPr marL="742950" indent="-742950">
              <a:buFont typeface="+mj-lt"/>
              <a:buAutoNum type="arabicPeriod" startAt="9"/>
            </a:pPr>
            <a:r>
              <a:rPr lang="en-US" sz="3200" dirty="0">
                <a:latin typeface="Copperplate" charset="0"/>
                <a:ea typeface="Copperplate" charset="0"/>
                <a:cs typeface="Copperplate" charset="0"/>
              </a:rPr>
              <a:t>Develop Patience and Kindness </a:t>
            </a:r>
          </a:p>
          <a:p>
            <a:pPr marL="742950" lvl="0" indent="-742950">
              <a:buFont typeface="+mj-lt"/>
              <a:buAutoNum type="arabicPeriod" startAt="9"/>
            </a:pPr>
            <a:endParaRPr lang="en-US" sz="3200" dirty="0">
              <a:latin typeface="Copperplate" charset="0"/>
              <a:ea typeface="Copperplate" charset="0"/>
              <a:cs typeface="Copperplate" charset="0"/>
            </a:endParaRPr>
          </a:p>
          <a:p>
            <a:pPr marL="742950" lvl="0" indent="-742950">
              <a:buFont typeface="+mj-lt"/>
              <a:buAutoNum type="arabicPeriod" startAt="9"/>
            </a:pPr>
            <a:r>
              <a:rPr lang="en-US" sz="3200" dirty="0">
                <a:latin typeface="Copperplate" charset="0"/>
                <a:ea typeface="Copperplate" charset="0"/>
                <a:cs typeface="Copperplate" charset="0"/>
              </a:rPr>
              <a:t>Develop and Improve the Gift of Speech.</a:t>
            </a:r>
          </a:p>
          <a:p>
            <a:pPr marL="742950" indent="-742950">
              <a:buFont typeface="+mj-lt"/>
              <a:buAutoNum type="arabicPeriod" startAt="9"/>
            </a:pPr>
            <a:endParaRPr lang="en-US" sz="3200" dirty="0">
              <a:latin typeface="Copperplate" charset="0"/>
              <a:ea typeface="Copperplate" charset="0"/>
              <a:cs typeface="Copperplate" charset="0"/>
            </a:endParaRPr>
          </a:p>
          <a:p>
            <a:endParaRPr lang="en-US" sz="3200" dirty="0">
              <a:latin typeface="Copperplate" charset="0"/>
              <a:ea typeface="Copperplate" charset="0"/>
              <a:cs typeface="Copperplate" charset="0"/>
            </a:endParaRPr>
          </a:p>
        </p:txBody>
      </p:sp>
    </p:spTree>
    <p:extLst>
      <p:ext uri="{BB962C8B-B14F-4D97-AF65-F5344CB8AC3E}">
        <p14:creationId xmlns:p14="http://schemas.microsoft.com/office/powerpoint/2010/main" val="144806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293" y="1853248"/>
            <a:ext cx="8946541" cy="4195481"/>
          </a:xfrm>
        </p:spPr>
        <p:txBody>
          <a:bodyPr>
            <a:noAutofit/>
          </a:bodyPr>
          <a:lstStyle/>
          <a:p>
            <a:pPr marL="742950" indent="-742950">
              <a:buFont typeface="+mj-lt"/>
              <a:buAutoNum type="arabicPeriod" startAt="13"/>
            </a:pPr>
            <a:r>
              <a:rPr lang="en-US" sz="2800" dirty="0">
                <a:latin typeface="Copperplate" charset="0"/>
                <a:ea typeface="Copperplate" charset="0"/>
                <a:cs typeface="Copperplate" charset="0"/>
              </a:rPr>
              <a:t>To Have a Broad Missionary Experience </a:t>
            </a:r>
          </a:p>
          <a:p>
            <a:pPr marL="742950" lvl="0" indent="-742950">
              <a:buFont typeface="+mj-lt"/>
              <a:buAutoNum type="arabicPeriod" startAt="13"/>
            </a:pPr>
            <a:endParaRPr lang="en-US" sz="2800" dirty="0">
              <a:latin typeface="Copperplate" charset="0"/>
              <a:ea typeface="Copperplate" charset="0"/>
              <a:cs typeface="Copperplate" charset="0"/>
            </a:endParaRPr>
          </a:p>
          <a:p>
            <a:pPr marL="742950" indent="-742950">
              <a:buFont typeface="+mj-lt"/>
              <a:buAutoNum type="arabicPeriod" startAt="13"/>
            </a:pPr>
            <a:r>
              <a:rPr lang="en-US" sz="2800" dirty="0">
                <a:latin typeface="Copperplate" charset="0"/>
                <a:ea typeface="Copperplate" charset="0"/>
                <a:cs typeface="Copperplate" charset="0"/>
              </a:rPr>
              <a:t>Canvassing Prepares Young People for Other Fields of Work.</a:t>
            </a:r>
          </a:p>
          <a:p>
            <a:pPr marL="742950" lvl="0" indent="-742950">
              <a:buFont typeface="+mj-lt"/>
              <a:buAutoNum type="arabicPeriod" startAt="13"/>
            </a:pPr>
            <a:endParaRPr lang="en-US" sz="2800" dirty="0">
              <a:latin typeface="Copperplate" charset="0"/>
              <a:ea typeface="Copperplate" charset="0"/>
              <a:cs typeface="Copperplate" charset="0"/>
            </a:endParaRPr>
          </a:p>
          <a:p>
            <a:pPr marL="742950" lvl="0" indent="-742950">
              <a:buFont typeface="+mj-lt"/>
              <a:buAutoNum type="arabicPeriod" startAt="13"/>
            </a:pPr>
            <a:r>
              <a:rPr lang="en-US" sz="2800" dirty="0">
                <a:latin typeface="Copperplate" charset="0"/>
                <a:ea typeface="Copperplate" charset="0"/>
                <a:cs typeface="Copperplate" charset="0"/>
              </a:rPr>
              <a:t>Learn to Pray while Canvassing.</a:t>
            </a:r>
          </a:p>
          <a:p>
            <a:pPr marL="742950" lvl="0" indent="-742950">
              <a:buFont typeface="+mj-lt"/>
              <a:buAutoNum type="arabicPeriod" startAt="13"/>
            </a:pPr>
            <a:endParaRPr lang="en-US" sz="2800" dirty="0">
              <a:latin typeface="Copperplate" charset="0"/>
              <a:ea typeface="Copperplate" charset="0"/>
              <a:cs typeface="Copperplate" charset="0"/>
            </a:endParaRPr>
          </a:p>
          <a:p>
            <a:pPr marL="742950" lvl="0" indent="-742950">
              <a:buFont typeface="+mj-lt"/>
              <a:buAutoNum type="arabicPeriod" startAt="13"/>
            </a:pPr>
            <a:r>
              <a:rPr lang="en-US" sz="2800" dirty="0">
                <a:latin typeface="Copperplate" charset="0"/>
                <a:ea typeface="Copperplate" charset="0"/>
                <a:cs typeface="Copperplate" charset="0"/>
              </a:rPr>
              <a:t>Learn to Depend on God.</a:t>
            </a:r>
          </a:p>
          <a:p>
            <a:pPr marL="742950" indent="-742950">
              <a:buFont typeface="+mj-lt"/>
              <a:buAutoNum type="arabicPeriod" startAt="13"/>
            </a:pPr>
            <a:endParaRPr lang="en-US" sz="2800" dirty="0">
              <a:latin typeface="Copperplate" charset="0"/>
              <a:ea typeface="Copperplate" charset="0"/>
              <a:cs typeface="Copperplate" charset="0"/>
            </a:endParaRPr>
          </a:p>
          <a:p>
            <a:endParaRPr lang="en-US" sz="2800" dirty="0">
              <a:latin typeface="Copperplate" charset="0"/>
              <a:ea typeface="Copperplate" charset="0"/>
              <a:cs typeface="Copperplate" charset="0"/>
            </a:endParaRPr>
          </a:p>
        </p:txBody>
      </p:sp>
    </p:spTree>
    <p:extLst>
      <p:ext uri="{BB962C8B-B14F-4D97-AF65-F5344CB8AC3E}">
        <p14:creationId xmlns:p14="http://schemas.microsoft.com/office/powerpoint/2010/main" val="85575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3200" dirty="0">
                <a:latin typeface="Copperplate" charset="0"/>
                <a:ea typeface="Copperplate" charset="0"/>
                <a:cs typeface="Copperplate" charset="0"/>
              </a:rPr>
              <a:t>Going from house to house, proclaiming the Gospel through literature, is a task that develops the skills or personal witnessing, counseling, compassion, and love for the souls. Thus, the future minister does, in real life, the training for his future ministry. Many sense their ministerial calling when canvassing with books of religious content</a:t>
            </a:r>
            <a:r>
              <a:rPr lang="en-US" sz="3200" dirty="0" smtClean="0">
                <a:latin typeface="Copperplate" charset="0"/>
                <a:ea typeface="Copperplate" charset="0"/>
                <a:cs typeface="Copperplate" charset="0"/>
              </a:rPr>
              <a:t>.</a:t>
            </a:r>
            <a:endParaRPr lang="en-US" sz="3200" dirty="0">
              <a:latin typeface="Copperplate" charset="0"/>
              <a:ea typeface="Copperplate" charset="0"/>
              <a:cs typeface="Copperplate" charset="0"/>
            </a:endParaRPr>
          </a:p>
        </p:txBody>
      </p:sp>
    </p:spTree>
    <p:extLst>
      <p:ext uri="{BB962C8B-B14F-4D97-AF65-F5344CB8AC3E}">
        <p14:creationId xmlns:p14="http://schemas.microsoft.com/office/powerpoint/2010/main" val="1840297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latin typeface="Copperplate" charset="0"/>
                <a:ea typeface="Copperplate" charset="0"/>
                <a:cs typeface="Copperplate" charset="0"/>
              </a:rPr>
              <a:t>Ideas to ”sell” Canvassing Work to Theology Students</a:t>
            </a:r>
            <a:endParaRPr lang="en-US" sz="4400" dirty="0">
              <a:latin typeface="Copperplate" charset="0"/>
              <a:ea typeface="Copperplate" charset="0"/>
              <a:cs typeface="Copperplate" charset="0"/>
            </a:endParaRPr>
          </a:p>
        </p:txBody>
      </p:sp>
    </p:spTree>
    <p:extLst>
      <p:ext uri="{BB962C8B-B14F-4D97-AF65-F5344CB8AC3E}">
        <p14:creationId xmlns:p14="http://schemas.microsoft.com/office/powerpoint/2010/main" val="21457522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103</TotalTime>
  <Words>851</Words>
  <Application>Microsoft Macintosh PowerPoint</Application>
  <PresentationFormat>Widescreen</PresentationFormat>
  <Paragraphs>88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Century Gothic</vt:lpstr>
      <vt:lpstr>Copperplate</vt:lpstr>
      <vt:lpstr>Copperplate Gothic Bold</vt:lpstr>
      <vt:lpstr>Wingdings 3</vt:lpstr>
      <vt:lpstr>Arial</vt:lpstr>
      <vt:lpstr>Ion</vt:lpstr>
      <vt:lpstr>Special arrangements and attention to theology students</vt:lpstr>
      <vt:lpstr>PowerPoint Presentation</vt:lpstr>
      <vt:lpstr>      16 Benefits for Students</vt:lpstr>
      <vt:lpstr>PowerPoint Presentation</vt:lpstr>
      <vt:lpstr>PowerPoint Presentation</vt:lpstr>
      <vt:lpstr>PowerPoint Presentation</vt:lpstr>
      <vt:lpstr>PowerPoint Presentation</vt:lpstr>
      <vt:lpstr>PowerPoint Presentation</vt:lpstr>
      <vt:lpstr>Ideas to ”sell” Canvassing Work to Theology Students</vt:lpstr>
      <vt:lpstr>Important:</vt:lpstr>
      <vt:lpstr>Ideas to ”sell” Canvassing Work to Theology Students</vt:lpstr>
      <vt:lpstr>Ideas to ”sell” Canvassing Work to Theology Students</vt:lpstr>
      <vt:lpstr>Ideas to ”sell” Canvassing Work to Theology Students</vt:lpstr>
      <vt:lpstr>Ideas to ”sell” Canvassing Work to Theology Students</vt:lpstr>
      <vt:lpstr>The students learns to respect the Director when:</vt:lpstr>
      <vt:lpstr>The students learns to respect the Director when:</vt:lpstr>
      <vt:lpstr>The students learns to respect the Director when:</vt:lpstr>
      <vt:lpstr>The student learns to respect the Director when:</vt:lpstr>
      <vt:lpstr>A Reward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arrangements and attention to theology students </dc:title>
  <dc:creator>Microsoft Office User</dc:creator>
  <cp:lastModifiedBy>Microsoft Office User</cp:lastModifiedBy>
  <cp:revision>13</cp:revision>
  <dcterms:created xsi:type="dcterms:W3CDTF">2017-04-25T13:35:06Z</dcterms:created>
  <dcterms:modified xsi:type="dcterms:W3CDTF">2017-04-27T01:30:38Z</dcterms:modified>
</cp:coreProperties>
</file>